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325" r:id="rId4"/>
    <p:sldId id="326" r:id="rId5"/>
    <p:sldId id="342" r:id="rId6"/>
    <p:sldId id="381" r:id="rId7"/>
    <p:sldId id="329" r:id="rId8"/>
    <p:sldId id="382" r:id="rId9"/>
    <p:sldId id="383" r:id="rId10"/>
    <p:sldId id="384" r:id="rId11"/>
    <p:sldId id="390" r:id="rId12"/>
    <p:sldId id="392" r:id="rId13"/>
    <p:sldId id="387" r:id="rId14"/>
    <p:sldId id="389" r:id="rId15"/>
    <p:sldId id="386" r:id="rId16"/>
    <p:sldId id="391" r:id="rId17"/>
    <p:sldId id="396" r:id="rId18"/>
    <p:sldId id="397" r:id="rId19"/>
    <p:sldId id="398" r:id="rId20"/>
    <p:sldId id="399" r:id="rId21"/>
    <p:sldId id="400" r:id="rId22"/>
    <p:sldId id="388" r:id="rId23"/>
    <p:sldId id="393" r:id="rId24"/>
    <p:sldId id="401" r:id="rId25"/>
    <p:sldId id="385" r:id="rId26"/>
    <p:sldId id="394" r:id="rId27"/>
    <p:sldId id="402" r:id="rId28"/>
    <p:sldId id="403" r:id="rId29"/>
    <p:sldId id="404" r:id="rId30"/>
    <p:sldId id="405" r:id="rId31"/>
    <p:sldId id="406" r:id="rId32"/>
    <p:sldId id="407" r:id="rId33"/>
    <p:sldId id="395" r:id="rId34"/>
    <p:sldId id="408" r:id="rId35"/>
    <p:sldId id="409" r:id="rId36"/>
    <p:sldId id="410" r:id="rId37"/>
    <p:sldId id="411" r:id="rId38"/>
    <p:sldId id="412" r:id="rId39"/>
    <p:sldId id="413" r:id="rId40"/>
    <p:sldId id="417" r:id="rId41"/>
    <p:sldId id="418" r:id="rId42"/>
    <p:sldId id="422" r:id="rId43"/>
    <p:sldId id="419" r:id="rId44"/>
    <p:sldId id="423" r:id="rId45"/>
    <p:sldId id="442" r:id="rId46"/>
    <p:sldId id="443" r:id="rId47"/>
    <p:sldId id="420" r:id="rId48"/>
    <p:sldId id="421" r:id="rId49"/>
    <p:sldId id="424" r:id="rId50"/>
    <p:sldId id="427" r:id="rId51"/>
    <p:sldId id="429" r:id="rId52"/>
    <p:sldId id="428" r:id="rId53"/>
    <p:sldId id="425" r:id="rId54"/>
    <p:sldId id="435" r:id="rId55"/>
    <p:sldId id="433" r:id="rId56"/>
    <p:sldId id="430" r:id="rId57"/>
    <p:sldId id="426" r:id="rId58"/>
    <p:sldId id="438" r:id="rId59"/>
    <p:sldId id="439" r:id="rId60"/>
    <p:sldId id="431" r:id="rId61"/>
    <p:sldId id="436" r:id="rId62"/>
    <p:sldId id="445" r:id="rId63"/>
    <p:sldId id="446" r:id="rId64"/>
    <p:sldId id="434" r:id="rId65"/>
    <p:sldId id="448" r:id="rId66"/>
    <p:sldId id="447" r:id="rId67"/>
    <p:sldId id="450" r:id="rId68"/>
    <p:sldId id="449" r:id="rId69"/>
    <p:sldId id="437" r:id="rId70"/>
    <p:sldId id="441" r:id="rId71"/>
    <p:sldId id="452" r:id="rId72"/>
    <p:sldId id="451" r:id="rId73"/>
    <p:sldId id="453" r:id="rId74"/>
    <p:sldId id="414" r:id="rId75"/>
    <p:sldId id="454" r:id="rId76"/>
    <p:sldId id="456" r:id="rId77"/>
    <p:sldId id="461" r:id="rId78"/>
    <p:sldId id="462" r:id="rId79"/>
    <p:sldId id="463" r:id="rId80"/>
    <p:sldId id="464" r:id="rId81"/>
    <p:sldId id="465" r:id="rId82"/>
    <p:sldId id="458" r:id="rId83"/>
    <p:sldId id="466" r:id="rId84"/>
    <p:sldId id="467" r:id="rId85"/>
    <p:sldId id="468" r:id="rId86"/>
    <p:sldId id="469" r:id="rId87"/>
    <p:sldId id="470" r:id="rId88"/>
    <p:sldId id="471" r:id="rId89"/>
    <p:sldId id="472" r:id="rId90"/>
    <p:sldId id="473" r:id="rId91"/>
    <p:sldId id="474" r:id="rId92"/>
    <p:sldId id="475" r:id="rId93"/>
    <p:sldId id="476" r:id="rId94"/>
    <p:sldId id="460" r:id="rId95"/>
    <p:sldId id="479" r:id="rId96"/>
    <p:sldId id="477" r:id="rId97"/>
    <p:sldId id="478" r:id="rId98"/>
    <p:sldId id="415" r:id="rId99"/>
    <p:sldId id="455" r:id="rId100"/>
    <p:sldId id="457" r:id="rId101"/>
    <p:sldId id="482" r:id="rId102"/>
    <p:sldId id="483" r:id="rId103"/>
    <p:sldId id="481" r:id="rId104"/>
    <p:sldId id="480" r:id="rId105"/>
    <p:sldId id="484" r:id="rId106"/>
    <p:sldId id="485" r:id="rId107"/>
    <p:sldId id="459" r:id="rId108"/>
    <p:sldId id="494" r:id="rId109"/>
    <p:sldId id="495" r:id="rId110"/>
    <p:sldId id="487" r:id="rId111"/>
    <p:sldId id="489" r:id="rId112"/>
    <p:sldId id="488" r:id="rId113"/>
    <p:sldId id="490" r:id="rId114"/>
    <p:sldId id="491" r:id="rId115"/>
    <p:sldId id="492" r:id="rId116"/>
    <p:sldId id="493" r:id="rId117"/>
    <p:sldId id="496" r:id="rId118"/>
    <p:sldId id="416" r:id="rId119"/>
    <p:sldId id="499" r:id="rId120"/>
    <p:sldId id="500" r:id="rId121"/>
    <p:sldId id="277" r:id="rId122"/>
    <p:sldId id="504" r:id="rId123"/>
    <p:sldId id="505" r:id="rId124"/>
    <p:sldId id="506" r:id="rId125"/>
    <p:sldId id="507" r:id="rId126"/>
    <p:sldId id="503" r:id="rId127"/>
    <p:sldId id="508" r:id="rId128"/>
    <p:sldId id="501" r:id="rId129"/>
    <p:sldId id="275" r:id="rId130"/>
    <p:sldId id="509" r:id="rId131"/>
    <p:sldId id="498" r:id="rId132"/>
    <p:sldId id="276" r:id="rId133"/>
    <p:sldId id="278" r:id="rId134"/>
    <p:sldId id="502" r:id="rId135"/>
    <p:sldId id="512" r:id="rId136"/>
    <p:sldId id="264" r:id="rId137"/>
    <p:sldId id="283" r:id="rId138"/>
    <p:sldId id="272" r:id="rId139"/>
    <p:sldId id="273" r:id="rId140"/>
    <p:sldId id="282" r:id="rId141"/>
    <p:sldId id="274" r:id="rId142"/>
    <p:sldId id="514" r:id="rId143"/>
    <p:sldId id="287" r:id="rId144"/>
    <p:sldId id="288" r:id="rId145"/>
    <p:sldId id="289" r:id="rId14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A791060C-09B1-49EE-A95A-52835FA9378E}">
          <p14:sldIdLst>
            <p14:sldId id="256"/>
            <p14:sldId id="257"/>
            <p14:sldId id="325"/>
            <p14:sldId id="326"/>
            <p14:sldId id="342"/>
            <p14:sldId id="381"/>
            <p14:sldId id="329"/>
            <p14:sldId id="382"/>
            <p14:sldId id="383"/>
            <p14:sldId id="384"/>
            <p14:sldId id="390"/>
            <p14:sldId id="392"/>
            <p14:sldId id="387"/>
            <p14:sldId id="389"/>
            <p14:sldId id="386"/>
            <p14:sldId id="391"/>
            <p14:sldId id="396"/>
            <p14:sldId id="397"/>
            <p14:sldId id="398"/>
            <p14:sldId id="399"/>
            <p14:sldId id="400"/>
            <p14:sldId id="388"/>
            <p14:sldId id="393"/>
            <p14:sldId id="401"/>
            <p14:sldId id="385"/>
            <p14:sldId id="394"/>
            <p14:sldId id="402"/>
            <p14:sldId id="403"/>
            <p14:sldId id="404"/>
            <p14:sldId id="405"/>
            <p14:sldId id="406"/>
            <p14:sldId id="407"/>
            <p14:sldId id="395"/>
            <p14:sldId id="408"/>
            <p14:sldId id="409"/>
            <p14:sldId id="410"/>
            <p14:sldId id="411"/>
            <p14:sldId id="412"/>
            <p14:sldId id="413"/>
            <p14:sldId id="417"/>
            <p14:sldId id="418"/>
            <p14:sldId id="422"/>
            <p14:sldId id="419"/>
            <p14:sldId id="423"/>
            <p14:sldId id="442"/>
            <p14:sldId id="443"/>
            <p14:sldId id="420"/>
            <p14:sldId id="421"/>
            <p14:sldId id="424"/>
            <p14:sldId id="427"/>
            <p14:sldId id="429"/>
            <p14:sldId id="428"/>
            <p14:sldId id="425"/>
            <p14:sldId id="435"/>
            <p14:sldId id="433"/>
            <p14:sldId id="430"/>
            <p14:sldId id="426"/>
            <p14:sldId id="438"/>
            <p14:sldId id="439"/>
            <p14:sldId id="431"/>
            <p14:sldId id="436"/>
            <p14:sldId id="445"/>
            <p14:sldId id="446"/>
            <p14:sldId id="434"/>
            <p14:sldId id="448"/>
            <p14:sldId id="447"/>
            <p14:sldId id="450"/>
            <p14:sldId id="449"/>
            <p14:sldId id="437"/>
            <p14:sldId id="441"/>
            <p14:sldId id="452"/>
            <p14:sldId id="451"/>
            <p14:sldId id="453"/>
            <p14:sldId id="414"/>
            <p14:sldId id="454"/>
            <p14:sldId id="456"/>
            <p14:sldId id="461"/>
            <p14:sldId id="462"/>
            <p14:sldId id="463"/>
            <p14:sldId id="464"/>
            <p14:sldId id="465"/>
            <p14:sldId id="458"/>
            <p14:sldId id="466"/>
            <p14:sldId id="467"/>
            <p14:sldId id="468"/>
            <p14:sldId id="469"/>
            <p14:sldId id="470"/>
            <p14:sldId id="471"/>
            <p14:sldId id="472"/>
            <p14:sldId id="473"/>
            <p14:sldId id="474"/>
            <p14:sldId id="475"/>
            <p14:sldId id="476"/>
            <p14:sldId id="460"/>
            <p14:sldId id="479"/>
            <p14:sldId id="477"/>
            <p14:sldId id="478"/>
            <p14:sldId id="415"/>
            <p14:sldId id="455"/>
            <p14:sldId id="457"/>
            <p14:sldId id="482"/>
            <p14:sldId id="483"/>
            <p14:sldId id="481"/>
            <p14:sldId id="480"/>
            <p14:sldId id="484"/>
            <p14:sldId id="485"/>
            <p14:sldId id="459"/>
            <p14:sldId id="494"/>
            <p14:sldId id="495"/>
            <p14:sldId id="487"/>
            <p14:sldId id="489"/>
            <p14:sldId id="488"/>
            <p14:sldId id="490"/>
            <p14:sldId id="491"/>
            <p14:sldId id="492"/>
            <p14:sldId id="493"/>
            <p14:sldId id="496"/>
            <p14:sldId id="416"/>
            <p14:sldId id="499"/>
            <p14:sldId id="500"/>
            <p14:sldId id="277"/>
            <p14:sldId id="504"/>
            <p14:sldId id="505"/>
            <p14:sldId id="506"/>
            <p14:sldId id="507"/>
            <p14:sldId id="503"/>
            <p14:sldId id="508"/>
            <p14:sldId id="501"/>
            <p14:sldId id="275"/>
            <p14:sldId id="509"/>
            <p14:sldId id="498"/>
            <p14:sldId id="276"/>
            <p14:sldId id="278"/>
            <p14:sldId id="502"/>
            <p14:sldId id="512"/>
            <p14:sldId id="264"/>
            <p14:sldId id="283"/>
            <p14:sldId id="272"/>
            <p14:sldId id="273"/>
            <p14:sldId id="282"/>
            <p14:sldId id="274"/>
            <p14:sldId id="514"/>
            <p14:sldId id="287"/>
            <p14:sldId id="288"/>
            <p14:sldId id="2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8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C1C6D5-EC27-4DEE-A81D-379635C754E0}"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37195934-FBAD-4359-9F97-43149FB6DC03}">
      <dgm:prSet/>
      <dgm:spPr/>
      <dgm:t>
        <a:bodyPr/>
        <a:lstStyle/>
        <a:p>
          <a:r>
            <a:rPr lang="en-US" dirty="0"/>
            <a:t>Robert Solow</a:t>
          </a:r>
          <a:r>
            <a:rPr lang="zh-CN" dirty="0"/>
            <a:t>的</a:t>
          </a:r>
          <a:r>
            <a:rPr lang="zh-CN" dirty="0">
              <a:solidFill>
                <a:srgbClr val="FF0000"/>
              </a:solidFill>
            </a:rPr>
            <a:t>生产率悖论</a:t>
          </a:r>
          <a:r>
            <a:rPr lang="zh-CN" dirty="0"/>
            <a:t>（</a:t>
          </a:r>
          <a:r>
            <a:rPr lang="en-US" dirty="0"/>
            <a:t> productivity paradox </a:t>
          </a:r>
          <a:r>
            <a:rPr lang="zh-CN" dirty="0"/>
            <a:t>）</a:t>
          </a:r>
          <a:endParaRPr lang="en-US" dirty="0"/>
        </a:p>
      </dgm:t>
    </dgm:pt>
    <dgm:pt modelId="{735D9462-7C4E-4D58-A0F6-38B693E232FD}" type="parTrans" cxnId="{F25FCB77-E19B-4DC4-AD57-9E675F8A622D}">
      <dgm:prSet/>
      <dgm:spPr/>
      <dgm:t>
        <a:bodyPr/>
        <a:lstStyle/>
        <a:p>
          <a:endParaRPr lang="en-US"/>
        </a:p>
      </dgm:t>
    </dgm:pt>
    <dgm:pt modelId="{B87291BE-8C6D-47E0-ABC9-2F62D9B6D134}" type="sibTrans" cxnId="{F25FCB77-E19B-4DC4-AD57-9E675F8A622D}">
      <dgm:prSet/>
      <dgm:spPr/>
      <dgm:t>
        <a:bodyPr/>
        <a:lstStyle/>
        <a:p>
          <a:endParaRPr lang="en-US"/>
        </a:p>
      </dgm:t>
    </dgm:pt>
    <dgm:pt modelId="{E8C84492-13F5-4BE6-A4A6-A5B13EFB8F51}">
      <dgm:prSet/>
      <dgm:spPr/>
      <dgm:t>
        <a:bodyPr/>
        <a:lstStyle/>
        <a:p>
          <a:r>
            <a:rPr lang="zh-CN" dirty="0"/>
            <a:t>我们到处都看得见计算机，就是在生产率统计方面却看不见计算机（</a:t>
          </a:r>
          <a:r>
            <a:rPr lang="en-US" u="sng" dirty="0">
              <a:solidFill>
                <a:srgbClr val="FF0000"/>
              </a:solidFill>
            </a:rPr>
            <a:t>Computers everywhere except in the productivity statistics</a:t>
          </a:r>
          <a:r>
            <a:rPr lang="en-US" dirty="0"/>
            <a:t>.</a:t>
          </a:r>
          <a:r>
            <a:rPr lang="zh-CN" dirty="0"/>
            <a:t>）。</a:t>
          </a:r>
          <a:r>
            <a:rPr lang="en-US" dirty="0"/>
            <a:t>IT</a:t>
          </a:r>
          <a:r>
            <a:rPr lang="zh-CN" dirty="0"/>
            <a:t>产业无处不在，而它对生产率的推动作用却微乎其微。</a:t>
          </a:r>
          <a:endParaRPr lang="en-US" dirty="0"/>
        </a:p>
      </dgm:t>
    </dgm:pt>
    <dgm:pt modelId="{0DD5C32F-7425-438D-9495-003913314B7E}" type="parTrans" cxnId="{A50888C2-7DB1-4C5D-8C81-E1A22C4E740B}">
      <dgm:prSet/>
      <dgm:spPr/>
      <dgm:t>
        <a:bodyPr/>
        <a:lstStyle/>
        <a:p>
          <a:endParaRPr lang="en-US"/>
        </a:p>
      </dgm:t>
    </dgm:pt>
    <dgm:pt modelId="{D97A9CEB-2958-4989-BC01-67F19522C1E2}" type="sibTrans" cxnId="{A50888C2-7DB1-4C5D-8C81-E1A22C4E740B}">
      <dgm:prSet/>
      <dgm:spPr/>
      <dgm:t>
        <a:bodyPr/>
        <a:lstStyle/>
        <a:p>
          <a:endParaRPr lang="en-US"/>
        </a:p>
      </dgm:t>
    </dgm:pt>
    <dgm:pt modelId="{43829338-8ADB-481D-AA87-36919C08F4D6}" type="pres">
      <dgm:prSet presAssocID="{EBC1C6D5-EC27-4DEE-A81D-379635C754E0}" presName="vert0" presStyleCnt="0">
        <dgm:presLayoutVars>
          <dgm:dir/>
          <dgm:animOne val="branch"/>
          <dgm:animLvl val="lvl"/>
        </dgm:presLayoutVars>
      </dgm:prSet>
      <dgm:spPr/>
    </dgm:pt>
    <dgm:pt modelId="{18CC4316-539E-4E11-B8EF-C835859BCD5B}" type="pres">
      <dgm:prSet presAssocID="{37195934-FBAD-4359-9F97-43149FB6DC03}" presName="thickLine" presStyleLbl="alignNode1" presStyleIdx="0" presStyleCnt="2"/>
      <dgm:spPr/>
    </dgm:pt>
    <dgm:pt modelId="{3F3FD137-1DF7-45BB-AF06-1808AB7EF494}" type="pres">
      <dgm:prSet presAssocID="{37195934-FBAD-4359-9F97-43149FB6DC03}" presName="horz1" presStyleCnt="0"/>
      <dgm:spPr/>
    </dgm:pt>
    <dgm:pt modelId="{169F77F9-DAB9-4D57-A05B-05C497BC8DAF}" type="pres">
      <dgm:prSet presAssocID="{37195934-FBAD-4359-9F97-43149FB6DC03}" presName="tx1" presStyleLbl="revTx" presStyleIdx="0" presStyleCnt="2"/>
      <dgm:spPr/>
    </dgm:pt>
    <dgm:pt modelId="{203EF5B1-7DFA-4529-94F3-FC8C91739146}" type="pres">
      <dgm:prSet presAssocID="{37195934-FBAD-4359-9F97-43149FB6DC03}" presName="vert1" presStyleCnt="0"/>
      <dgm:spPr/>
    </dgm:pt>
    <dgm:pt modelId="{6F4E4741-D452-43FF-8B13-AFEF208CA04C}" type="pres">
      <dgm:prSet presAssocID="{E8C84492-13F5-4BE6-A4A6-A5B13EFB8F51}" presName="thickLine" presStyleLbl="alignNode1" presStyleIdx="1" presStyleCnt="2"/>
      <dgm:spPr/>
    </dgm:pt>
    <dgm:pt modelId="{EE834318-AA9C-4A8C-9013-0588128C6624}" type="pres">
      <dgm:prSet presAssocID="{E8C84492-13F5-4BE6-A4A6-A5B13EFB8F51}" presName="horz1" presStyleCnt="0"/>
      <dgm:spPr/>
    </dgm:pt>
    <dgm:pt modelId="{4B84076F-225C-499F-9071-D13D35C62013}" type="pres">
      <dgm:prSet presAssocID="{E8C84492-13F5-4BE6-A4A6-A5B13EFB8F51}" presName="tx1" presStyleLbl="revTx" presStyleIdx="1" presStyleCnt="2" custScaleY="200000"/>
      <dgm:spPr/>
    </dgm:pt>
    <dgm:pt modelId="{7CB453C4-8766-46C6-87EC-13E3B86C4CE4}" type="pres">
      <dgm:prSet presAssocID="{E8C84492-13F5-4BE6-A4A6-A5B13EFB8F51}" presName="vert1" presStyleCnt="0"/>
      <dgm:spPr/>
    </dgm:pt>
  </dgm:ptLst>
  <dgm:cxnLst>
    <dgm:cxn modelId="{077FA319-2B2D-4539-814F-38CD9B87648A}" type="presOf" srcId="{37195934-FBAD-4359-9F97-43149FB6DC03}" destId="{169F77F9-DAB9-4D57-A05B-05C497BC8DAF}" srcOrd="0" destOrd="0" presId="urn:microsoft.com/office/officeart/2008/layout/LinedList"/>
    <dgm:cxn modelId="{48C5E41E-E02F-4292-A8BC-69052C206C2F}" type="presOf" srcId="{E8C84492-13F5-4BE6-A4A6-A5B13EFB8F51}" destId="{4B84076F-225C-499F-9071-D13D35C62013}" srcOrd="0" destOrd="0" presId="urn:microsoft.com/office/officeart/2008/layout/LinedList"/>
    <dgm:cxn modelId="{F25FCB77-E19B-4DC4-AD57-9E675F8A622D}" srcId="{EBC1C6D5-EC27-4DEE-A81D-379635C754E0}" destId="{37195934-FBAD-4359-9F97-43149FB6DC03}" srcOrd="0" destOrd="0" parTransId="{735D9462-7C4E-4D58-A0F6-38B693E232FD}" sibTransId="{B87291BE-8C6D-47E0-ABC9-2F62D9B6D134}"/>
    <dgm:cxn modelId="{A50888C2-7DB1-4C5D-8C81-E1A22C4E740B}" srcId="{EBC1C6D5-EC27-4DEE-A81D-379635C754E0}" destId="{E8C84492-13F5-4BE6-A4A6-A5B13EFB8F51}" srcOrd="1" destOrd="0" parTransId="{0DD5C32F-7425-438D-9495-003913314B7E}" sibTransId="{D97A9CEB-2958-4989-BC01-67F19522C1E2}"/>
    <dgm:cxn modelId="{C6DCF6DF-2110-4FB1-9817-9AF1F292E8B3}" type="presOf" srcId="{EBC1C6D5-EC27-4DEE-A81D-379635C754E0}" destId="{43829338-8ADB-481D-AA87-36919C08F4D6}" srcOrd="0" destOrd="0" presId="urn:microsoft.com/office/officeart/2008/layout/LinedList"/>
    <dgm:cxn modelId="{BEE82B8F-9E63-4120-B63C-082087DC6581}" type="presParOf" srcId="{43829338-8ADB-481D-AA87-36919C08F4D6}" destId="{18CC4316-539E-4E11-B8EF-C835859BCD5B}" srcOrd="0" destOrd="0" presId="urn:microsoft.com/office/officeart/2008/layout/LinedList"/>
    <dgm:cxn modelId="{2147D798-911B-4800-9A7E-AB36A98EFFB8}" type="presParOf" srcId="{43829338-8ADB-481D-AA87-36919C08F4D6}" destId="{3F3FD137-1DF7-45BB-AF06-1808AB7EF494}" srcOrd="1" destOrd="0" presId="urn:microsoft.com/office/officeart/2008/layout/LinedList"/>
    <dgm:cxn modelId="{73820310-DC13-422C-A527-1F5D35557001}" type="presParOf" srcId="{3F3FD137-1DF7-45BB-AF06-1808AB7EF494}" destId="{169F77F9-DAB9-4D57-A05B-05C497BC8DAF}" srcOrd="0" destOrd="0" presId="urn:microsoft.com/office/officeart/2008/layout/LinedList"/>
    <dgm:cxn modelId="{4E5B2C81-0AE3-472F-AD09-CBFDDECE1239}" type="presParOf" srcId="{3F3FD137-1DF7-45BB-AF06-1808AB7EF494}" destId="{203EF5B1-7DFA-4529-94F3-FC8C91739146}" srcOrd="1" destOrd="0" presId="urn:microsoft.com/office/officeart/2008/layout/LinedList"/>
    <dgm:cxn modelId="{4C2EC87D-EA09-4A32-A6FC-76B757F11CF8}" type="presParOf" srcId="{43829338-8ADB-481D-AA87-36919C08F4D6}" destId="{6F4E4741-D452-43FF-8B13-AFEF208CA04C}" srcOrd="2" destOrd="0" presId="urn:microsoft.com/office/officeart/2008/layout/LinedList"/>
    <dgm:cxn modelId="{4E109BFF-7D1A-43A6-8BE3-EF29DCBC3A5B}" type="presParOf" srcId="{43829338-8ADB-481D-AA87-36919C08F4D6}" destId="{EE834318-AA9C-4A8C-9013-0588128C6624}" srcOrd="3" destOrd="0" presId="urn:microsoft.com/office/officeart/2008/layout/LinedList"/>
    <dgm:cxn modelId="{B41477CC-A26D-4483-8425-A29B8D94C762}" type="presParOf" srcId="{EE834318-AA9C-4A8C-9013-0588128C6624}" destId="{4B84076F-225C-499F-9071-D13D35C62013}" srcOrd="0" destOrd="0" presId="urn:microsoft.com/office/officeart/2008/layout/LinedList"/>
    <dgm:cxn modelId="{8BC12046-E2DD-4652-9EB0-ABC4BF1DC03A}" type="presParOf" srcId="{EE834318-AA9C-4A8C-9013-0588128C6624}" destId="{7CB453C4-8766-46C6-87EC-13E3B86C4CE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25C26F-8D36-4A6A-97F4-24D318910D46}" type="doc">
      <dgm:prSet loTypeId="urn:microsoft.com/office/officeart/2008/layout/LinedList" loCatId="list" qsTypeId="urn:microsoft.com/office/officeart/2005/8/quickstyle/simple1" qsCatId="simple" csTypeId="urn:microsoft.com/office/officeart/2005/8/colors/accent4_2" csCatId="accent4" phldr="1"/>
      <dgm:spPr/>
      <dgm:t>
        <a:bodyPr/>
        <a:lstStyle/>
        <a:p>
          <a:endParaRPr lang="en-US"/>
        </a:p>
      </dgm:t>
    </dgm:pt>
    <dgm:pt modelId="{5A41DA3D-691D-4A92-AFF6-E3502D6840FF}">
      <dgm:prSet/>
      <dgm:spPr/>
      <dgm:t>
        <a:bodyPr/>
        <a:lstStyle/>
        <a:p>
          <a:r>
            <a:rPr lang="en-US" altLang="zh-CN" dirty="0"/>
            <a:t>1. </a:t>
          </a:r>
          <a:r>
            <a:rPr lang="zh-CN" dirty="0"/>
            <a:t>实现整个医疗卫生服务体系的</a:t>
          </a:r>
          <a:r>
            <a:rPr lang="zh-CN" dirty="0">
              <a:solidFill>
                <a:srgbClr val="FF0000"/>
              </a:solidFill>
            </a:rPr>
            <a:t>数字化</a:t>
          </a:r>
          <a:endParaRPr lang="en-US" dirty="0">
            <a:solidFill>
              <a:srgbClr val="FF0000"/>
            </a:solidFill>
          </a:endParaRPr>
        </a:p>
      </dgm:t>
    </dgm:pt>
    <dgm:pt modelId="{A2B0DA80-D2BD-4A1C-BEE3-4ECAA06EF18C}" type="parTrans" cxnId="{DE1B481D-6F26-4346-A98D-A802EC29BAD0}">
      <dgm:prSet/>
      <dgm:spPr/>
      <dgm:t>
        <a:bodyPr/>
        <a:lstStyle/>
        <a:p>
          <a:endParaRPr lang="en-US"/>
        </a:p>
      </dgm:t>
    </dgm:pt>
    <dgm:pt modelId="{CD79655D-B0E8-4A55-A3F8-9415B4142F97}" type="sibTrans" cxnId="{DE1B481D-6F26-4346-A98D-A802EC29BAD0}">
      <dgm:prSet/>
      <dgm:spPr/>
      <dgm:t>
        <a:bodyPr/>
        <a:lstStyle/>
        <a:p>
          <a:endParaRPr lang="en-US"/>
        </a:p>
      </dgm:t>
    </dgm:pt>
    <dgm:pt modelId="{B433526B-D554-4FA2-B0BD-56BC01A87F80}">
      <dgm:prSet/>
      <dgm:spPr/>
      <dgm:t>
        <a:bodyPr/>
        <a:lstStyle/>
        <a:p>
          <a:r>
            <a:rPr lang="en-US" altLang="zh-CN" dirty="0"/>
            <a:t>2. </a:t>
          </a:r>
          <a:r>
            <a:rPr lang="zh-CN" dirty="0"/>
            <a:t>不同医疗信息系统之间实现</a:t>
          </a:r>
          <a:r>
            <a:rPr lang="zh-CN" dirty="0">
              <a:solidFill>
                <a:srgbClr val="FF0000"/>
              </a:solidFill>
            </a:rPr>
            <a:t>互联</a:t>
          </a:r>
          <a:endParaRPr lang="en-US" dirty="0">
            <a:solidFill>
              <a:srgbClr val="FF0000"/>
            </a:solidFill>
          </a:endParaRPr>
        </a:p>
      </dgm:t>
    </dgm:pt>
    <dgm:pt modelId="{12E50E5B-6C1A-4158-9FEB-B36D1383A1EE}" type="parTrans" cxnId="{CC75EE07-0F77-4607-8EDE-6D21B4390185}">
      <dgm:prSet/>
      <dgm:spPr/>
      <dgm:t>
        <a:bodyPr/>
        <a:lstStyle/>
        <a:p>
          <a:endParaRPr lang="en-US"/>
        </a:p>
      </dgm:t>
    </dgm:pt>
    <dgm:pt modelId="{CEF3A267-E1EE-4EC2-98A2-646738EED2A5}" type="sibTrans" cxnId="{CC75EE07-0F77-4607-8EDE-6D21B4390185}">
      <dgm:prSet/>
      <dgm:spPr/>
      <dgm:t>
        <a:bodyPr/>
        <a:lstStyle/>
        <a:p>
          <a:endParaRPr lang="en-US"/>
        </a:p>
      </dgm:t>
    </dgm:pt>
    <dgm:pt modelId="{AE4B816A-137E-4E7E-8409-BB778D6E94E8}">
      <dgm:prSet/>
      <dgm:spPr/>
      <dgm:t>
        <a:bodyPr/>
        <a:lstStyle/>
        <a:p>
          <a:r>
            <a:rPr lang="en-US" altLang="zh-CN" dirty="0"/>
            <a:t>3. </a:t>
          </a:r>
          <a:r>
            <a:rPr lang="zh-CN" dirty="0"/>
            <a:t>充分发挥</a:t>
          </a:r>
          <a:r>
            <a:rPr lang="zh-CN" dirty="0">
              <a:solidFill>
                <a:srgbClr val="FF0000"/>
              </a:solidFill>
            </a:rPr>
            <a:t>医疗大数据</a:t>
          </a:r>
          <a:r>
            <a:rPr lang="zh-CN" dirty="0"/>
            <a:t>的价值</a:t>
          </a:r>
          <a:endParaRPr lang="en-US" altLang="zh-CN" dirty="0"/>
        </a:p>
        <a:p>
          <a:r>
            <a:rPr lang="zh-CN" altLang="en-US" dirty="0"/>
            <a:t>（</a:t>
          </a:r>
          <a:r>
            <a:rPr lang="en-US" altLang="zh-CN" dirty="0"/>
            <a:t>1-3</a:t>
          </a:r>
          <a:r>
            <a:rPr lang="zh-CN" altLang="en-US" dirty="0"/>
            <a:t>要求改变</a:t>
          </a:r>
          <a:r>
            <a:rPr lang="zh-CN" altLang="en-US" u="sng" dirty="0">
              <a:solidFill>
                <a:srgbClr val="FF0000"/>
              </a:solidFill>
            </a:rPr>
            <a:t>组织运作流程</a:t>
          </a:r>
          <a:r>
            <a:rPr lang="zh-CN" altLang="en-US" dirty="0"/>
            <a:t>）</a:t>
          </a:r>
          <a:endParaRPr lang="en-US" dirty="0"/>
        </a:p>
      </dgm:t>
    </dgm:pt>
    <dgm:pt modelId="{F442FB4E-CC31-47DA-8A05-A51F68054088}" type="parTrans" cxnId="{8010710C-655C-4FA9-99D9-0C903690A85E}">
      <dgm:prSet/>
      <dgm:spPr/>
      <dgm:t>
        <a:bodyPr/>
        <a:lstStyle/>
        <a:p>
          <a:endParaRPr lang="en-US"/>
        </a:p>
      </dgm:t>
    </dgm:pt>
    <dgm:pt modelId="{CB1248C2-6B95-47CD-8C81-6DB6298DA727}" type="sibTrans" cxnId="{8010710C-655C-4FA9-99D9-0C903690A85E}">
      <dgm:prSet/>
      <dgm:spPr/>
      <dgm:t>
        <a:bodyPr/>
        <a:lstStyle/>
        <a:p>
          <a:endParaRPr lang="en-US"/>
        </a:p>
      </dgm:t>
    </dgm:pt>
    <dgm:pt modelId="{2130DDF9-A5B1-456B-A2CB-E6FB023E44DE}">
      <dgm:prSet/>
      <dgm:spPr/>
      <dgm:t>
        <a:bodyPr/>
        <a:lstStyle/>
        <a:p>
          <a:r>
            <a:rPr lang="en-US" altLang="zh-CN" dirty="0"/>
            <a:t>4. </a:t>
          </a:r>
          <a:r>
            <a:rPr lang="zh-CN" dirty="0"/>
            <a:t>以技术促进</a:t>
          </a:r>
          <a:r>
            <a:rPr lang="zh-CN" dirty="0">
              <a:solidFill>
                <a:srgbClr val="FF0000"/>
              </a:solidFill>
            </a:rPr>
            <a:t>医疗</a:t>
          </a:r>
          <a:r>
            <a:rPr lang="zh-CN" altLang="en-US" dirty="0">
              <a:solidFill>
                <a:srgbClr val="FF0000"/>
              </a:solidFill>
            </a:rPr>
            <a:t>服务</a:t>
          </a:r>
          <a:r>
            <a:rPr lang="zh-CN" dirty="0">
              <a:solidFill>
                <a:srgbClr val="FF0000"/>
              </a:solidFill>
            </a:rPr>
            <a:t>体系改革</a:t>
          </a:r>
          <a:r>
            <a:rPr lang="zh-CN" dirty="0"/>
            <a:t>，完善医疗制度、建设医疗机构、改进医疗文化</a:t>
          </a:r>
          <a:endParaRPr lang="en-US" dirty="0"/>
        </a:p>
      </dgm:t>
    </dgm:pt>
    <dgm:pt modelId="{2A6D498B-3250-44C2-8679-2C0627E85EB5}" type="parTrans" cxnId="{8F831514-A329-4350-B860-8AFF96D6C343}">
      <dgm:prSet/>
      <dgm:spPr/>
      <dgm:t>
        <a:bodyPr/>
        <a:lstStyle/>
        <a:p>
          <a:endParaRPr lang="en-US"/>
        </a:p>
      </dgm:t>
    </dgm:pt>
    <dgm:pt modelId="{065C5019-ED68-4B2E-9727-9306BBC23DDF}" type="sibTrans" cxnId="{8F831514-A329-4350-B860-8AFF96D6C343}">
      <dgm:prSet/>
      <dgm:spPr/>
      <dgm:t>
        <a:bodyPr/>
        <a:lstStyle/>
        <a:p>
          <a:endParaRPr lang="en-US"/>
        </a:p>
      </dgm:t>
    </dgm:pt>
    <dgm:pt modelId="{BC36A4C2-C159-442F-883C-9105D9C3FD09}" type="pres">
      <dgm:prSet presAssocID="{CF25C26F-8D36-4A6A-97F4-24D318910D46}" presName="vert0" presStyleCnt="0">
        <dgm:presLayoutVars>
          <dgm:dir/>
          <dgm:animOne val="branch"/>
          <dgm:animLvl val="lvl"/>
        </dgm:presLayoutVars>
      </dgm:prSet>
      <dgm:spPr/>
    </dgm:pt>
    <dgm:pt modelId="{DA92192A-23EF-401D-81F2-121B3549A0F4}" type="pres">
      <dgm:prSet presAssocID="{5A41DA3D-691D-4A92-AFF6-E3502D6840FF}" presName="thickLine" presStyleLbl="alignNode1" presStyleIdx="0" presStyleCnt="4"/>
      <dgm:spPr/>
    </dgm:pt>
    <dgm:pt modelId="{5227E593-69FC-44C2-ABC0-E703D47A52CB}" type="pres">
      <dgm:prSet presAssocID="{5A41DA3D-691D-4A92-AFF6-E3502D6840FF}" presName="horz1" presStyleCnt="0"/>
      <dgm:spPr/>
    </dgm:pt>
    <dgm:pt modelId="{B8F2A31C-36FC-45F8-9114-18411344F534}" type="pres">
      <dgm:prSet presAssocID="{5A41DA3D-691D-4A92-AFF6-E3502D6840FF}" presName="tx1" presStyleLbl="revTx" presStyleIdx="0" presStyleCnt="4"/>
      <dgm:spPr/>
    </dgm:pt>
    <dgm:pt modelId="{60FC4980-997C-4D94-81FE-AF2E1D68A1D7}" type="pres">
      <dgm:prSet presAssocID="{5A41DA3D-691D-4A92-AFF6-E3502D6840FF}" presName="vert1" presStyleCnt="0"/>
      <dgm:spPr/>
    </dgm:pt>
    <dgm:pt modelId="{F257F796-DB3E-4668-B3D0-F3B7DE29DFF5}" type="pres">
      <dgm:prSet presAssocID="{B433526B-D554-4FA2-B0BD-56BC01A87F80}" presName="thickLine" presStyleLbl="alignNode1" presStyleIdx="1" presStyleCnt="4"/>
      <dgm:spPr/>
    </dgm:pt>
    <dgm:pt modelId="{7C860B53-B18A-4CBB-88AF-D3CC291E5C06}" type="pres">
      <dgm:prSet presAssocID="{B433526B-D554-4FA2-B0BD-56BC01A87F80}" presName="horz1" presStyleCnt="0"/>
      <dgm:spPr/>
    </dgm:pt>
    <dgm:pt modelId="{984BED27-0F78-44FD-9967-14DF6D0A4106}" type="pres">
      <dgm:prSet presAssocID="{B433526B-D554-4FA2-B0BD-56BC01A87F80}" presName="tx1" presStyleLbl="revTx" presStyleIdx="1" presStyleCnt="4"/>
      <dgm:spPr/>
    </dgm:pt>
    <dgm:pt modelId="{3FB91BD5-2DE2-4B6B-8F50-1B56F58AA44B}" type="pres">
      <dgm:prSet presAssocID="{B433526B-D554-4FA2-B0BD-56BC01A87F80}" presName="vert1" presStyleCnt="0"/>
      <dgm:spPr/>
    </dgm:pt>
    <dgm:pt modelId="{ADED3894-73BF-43FD-A432-B5CF20AA8075}" type="pres">
      <dgm:prSet presAssocID="{AE4B816A-137E-4E7E-8409-BB778D6E94E8}" presName="thickLine" presStyleLbl="alignNode1" presStyleIdx="2" presStyleCnt="4"/>
      <dgm:spPr/>
    </dgm:pt>
    <dgm:pt modelId="{88F6782D-FDE6-46F0-BB8D-80D8959815B0}" type="pres">
      <dgm:prSet presAssocID="{AE4B816A-137E-4E7E-8409-BB778D6E94E8}" presName="horz1" presStyleCnt="0"/>
      <dgm:spPr/>
    </dgm:pt>
    <dgm:pt modelId="{FFE9418F-6096-4718-8912-AA5BD37A043C}" type="pres">
      <dgm:prSet presAssocID="{AE4B816A-137E-4E7E-8409-BB778D6E94E8}" presName="tx1" presStyleLbl="revTx" presStyleIdx="2" presStyleCnt="4"/>
      <dgm:spPr/>
    </dgm:pt>
    <dgm:pt modelId="{5902032F-4A46-401A-B3B4-365E8F349CD6}" type="pres">
      <dgm:prSet presAssocID="{AE4B816A-137E-4E7E-8409-BB778D6E94E8}" presName="vert1" presStyleCnt="0"/>
      <dgm:spPr/>
    </dgm:pt>
    <dgm:pt modelId="{D8808B53-7382-4965-AB7A-EFC4E2181846}" type="pres">
      <dgm:prSet presAssocID="{2130DDF9-A5B1-456B-A2CB-E6FB023E44DE}" presName="thickLine" presStyleLbl="alignNode1" presStyleIdx="3" presStyleCnt="4"/>
      <dgm:spPr/>
    </dgm:pt>
    <dgm:pt modelId="{4098CD50-F442-406B-9328-1EA68B1F57E5}" type="pres">
      <dgm:prSet presAssocID="{2130DDF9-A5B1-456B-A2CB-E6FB023E44DE}" presName="horz1" presStyleCnt="0"/>
      <dgm:spPr/>
    </dgm:pt>
    <dgm:pt modelId="{00755542-DFE8-4E4F-9CF0-5E686846CD7F}" type="pres">
      <dgm:prSet presAssocID="{2130DDF9-A5B1-456B-A2CB-E6FB023E44DE}" presName="tx1" presStyleLbl="revTx" presStyleIdx="3" presStyleCnt="4"/>
      <dgm:spPr/>
    </dgm:pt>
    <dgm:pt modelId="{420C8F62-C8A7-48B2-9D21-7058D73E050B}" type="pres">
      <dgm:prSet presAssocID="{2130DDF9-A5B1-456B-A2CB-E6FB023E44DE}" presName="vert1" presStyleCnt="0"/>
      <dgm:spPr/>
    </dgm:pt>
  </dgm:ptLst>
  <dgm:cxnLst>
    <dgm:cxn modelId="{C80BD202-64B1-45AE-8908-BAD2769836FA}" type="presOf" srcId="{2130DDF9-A5B1-456B-A2CB-E6FB023E44DE}" destId="{00755542-DFE8-4E4F-9CF0-5E686846CD7F}" srcOrd="0" destOrd="0" presId="urn:microsoft.com/office/officeart/2008/layout/LinedList"/>
    <dgm:cxn modelId="{CC75EE07-0F77-4607-8EDE-6D21B4390185}" srcId="{CF25C26F-8D36-4A6A-97F4-24D318910D46}" destId="{B433526B-D554-4FA2-B0BD-56BC01A87F80}" srcOrd="1" destOrd="0" parTransId="{12E50E5B-6C1A-4158-9FEB-B36D1383A1EE}" sibTransId="{CEF3A267-E1EE-4EC2-98A2-646738EED2A5}"/>
    <dgm:cxn modelId="{D8C1FF07-EBD4-4BCD-B682-3CE5E87CD9CB}" type="presOf" srcId="{B433526B-D554-4FA2-B0BD-56BC01A87F80}" destId="{984BED27-0F78-44FD-9967-14DF6D0A4106}" srcOrd="0" destOrd="0" presId="urn:microsoft.com/office/officeart/2008/layout/LinedList"/>
    <dgm:cxn modelId="{8010710C-655C-4FA9-99D9-0C903690A85E}" srcId="{CF25C26F-8D36-4A6A-97F4-24D318910D46}" destId="{AE4B816A-137E-4E7E-8409-BB778D6E94E8}" srcOrd="2" destOrd="0" parTransId="{F442FB4E-CC31-47DA-8A05-A51F68054088}" sibTransId="{CB1248C2-6B95-47CD-8C81-6DB6298DA727}"/>
    <dgm:cxn modelId="{8F831514-A329-4350-B860-8AFF96D6C343}" srcId="{CF25C26F-8D36-4A6A-97F4-24D318910D46}" destId="{2130DDF9-A5B1-456B-A2CB-E6FB023E44DE}" srcOrd="3" destOrd="0" parTransId="{2A6D498B-3250-44C2-8679-2C0627E85EB5}" sibTransId="{065C5019-ED68-4B2E-9727-9306BBC23DDF}"/>
    <dgm:cxn modelId="{DE1B481D-6F26-4346-A98D-A802EC29BAD0}" srcId="{CF25C26F-8D36-4A6A-97F4-24D318910D46}" destId="{5A41DA3D-691D-4A92-AFF6-E3502D6840FF}" srcOrd="0" destOrd="0" parTransId="{A2B0DA80-D2BD-4A1C-BEE3-4ECAA06EF18C}" sibTransId="{CD79655D-B0E8-4A55-A3F8-9415B4142F97}"/>
    <dgm:cxn modelId="{42445C56-E689-4BAE-9882-CF0C5CEBEB31}" type="presOf" srcId="{5A41DA3D-691D-4A92-AFF6-E3502D6840FF}" destId="{B8F2A31C-36FC-45F8-9114-18411344F534}" srcOrd="0" destOrd="0" presId="urn:microsoft.com/office/officeart/2008/layout/LinedList"/>
    <dgm:cxn modelId="{5C1FCF9A-C7F0-4A37-9A4C-7448892F6181}" type="presOf" srcId="{CF25C26F-8D36-4A6A-97F4-24D318910D46}" destId="{BC36A4C2-C159-442F-883C-9105D9C3FD09}" srcOrd="0" destOrd="0" presId="urn:microsoft.com/office/officeart/2008/layout/LinedList"/>
    <dgm:cxn modelId="{416064D5-5D59-4864-97A2-285F5C97B914}" type="presOf" srcId="{AE4B816A-137E-4E7E-8409-BB778D6E94E8}" destId="{FFE9418F-6096-4718-8912-AA5BD37A043C}" srcOrd="0" destOrd="0" presId="urn:microsoft.com/office/officeart/2008/layout/LinedList"/>
    <dgm:cxn modelId="{38BF08F3-FE27-4BFD-9A86-C581D667A3F5}" type="presParOf" srcId="{BC36A4C2-C159-442F-883C-9105D9C3FD09}" destId="{DA92192A-23EF-401D-81F2-121B3549A0F4}" srcOrd="0" destOrd="0" presId="urn:microsoft.com/office/officeart/2008/layout/LinedList"/>
    <dgm:cxn modelId="{9D8E6FD8-7F01-4D57-BEA2-4647FBEB2376}" type="presParOf" srcId="{BC36A4C2-C159-442F-883C-9105D9C3FD09}" destId="{5227E593-69FC-44C2-ABC0-E703D47A52CB}" srcOrd="1" destOrd="0" presId="urn:microsoft.com/office/officeart/2008/layout/LinedList"/>
    <dgm:cxn modelId="{8775B070-FF31-42E9-88D2-036B83D2458B}" type="presParOf" srcId="{5227E593-69FC-44C2-ABC0-E703D47A52CB}" destId="{B8F2A31C-36FC-45F8-9114-18411344F534}" srcOrd="0" destOrd="0" presId="urn:microsoft.com/office/officeart/2008/layout/LinedList"/>
    <dgm:cxn modelId="{C785E244-38D9-4CCF-970C-EA5036693260}" type="presParOf" srcId="{5227E593-69FC-44C2-ABC0-E703D47A52CB}" destId="{60FC4980-997C-4D94-81FE-AF2E1D68A1D7}" srcOrd="1" destOrd="0" presId="urn:microsoft.com/office/officeart/2008/layout/LinedList"/>
    <dgm:cxn modelId="{61E9566C-149D-4562-88CC-DD6B07B2E7CC}" type="presParOf" srcId="{BC36A4C2-C159-442F-883C-9105D9C3FD09}" destId="{F257F796-DB3E-4668-B3D0-F3B7DE29DFF5}" srcOrd="2" destOrd="0" presId="urn:microsoft.com/office/officeart/2008/layout/LinedList"/>
    <dgm:cxn modelId="{E25FC812-C3F4-4E59-BA1B-102DE1B7B084}" type="presParOf" srcId="{BC36A4C2-C159-442F-883C-9105D9C3FD09}" destId="{7C860B53-B18A-4CBB-88AF-D3CC291E5C06}" srcOrd="3" destOrd="0" presId="urn:microsoft.com/office/officeart/2008/layout/LinedList"/>
    <dgm:cxn modelId="{3C7CA2DE-F6BA-4F4E-A89C-680B5EE60ECB}" type="presParOf" srcId="{7C860B53-B18A-4CBB-88AF-D3CC291E5C06}" destId="{984BED27-0F78-44FD-9967-14DF6D0A4106}" srcOrd="0" destOrd="0" presId="urn:microsoft.com/office/officeart/2008/layout/LinedList"/>
    <dgm:cxn modelId="{85C51D87-8B0F-4839-B4BF-5619B3B5A405}" type="presParOf" srcId="{7C860B53-B18A-4CBB-88AF-D3CC291E5C06}" destId="{3FB91BD5-2DE2-4B6B-8F50-1B56F58AA44B}" srcOrd="1" destOrd="0" presId="urn:microsoft.com/office/officeart/2008/layout/LinedList"/>
    <dgm:cxn modelId="{7F7F9627-1863-44B3-A8A1-F5F951DF712A}" type="presParOf" srcId="{BC36A4C2-C159-442F-883C-9105D9C3FD09}" destId="{ADED3894-73BF-43FD-A432-B5CF20AA8075}" srcOrd="4" destOrd="0" presId="urn:microsoft.com/office/officeart/2008/layout/LinedList"/>
    <dgm:cxn modelId="{7363CC28-298A-47F1-81CD-E8B5EA9436EF}" type="presParOf" srcId="{BC36A4C2-C159-442F-883C-9105D9C3FD09}" destId="{88F6782D-FDE6-46F0-BB8D-80D8959815B0}" srcOrd="5" destOrd="0" presId="urn:microsoft.com/office/officeart/2008/layout/LinedList"/>
    <dgm:cxn modelId="{6F8E0964-540E-459D-8FFD-D55E04C481AD}" type="presParOf" srcId="{88F6782D-FDE6-46F0-BB8D-80D8959815B0}" destId="{FFE9418F-6096-4718-8912-AA5BD37A043C}" srcOrd="0" destOrd="0" presId="urn:microsoft.com/office/officeart/2008/layout/LinedList"/>
    <dgm:cxn modelId="{9EF82AE8-FC4C-4A41-ABC0-87BE0A9AB504}" type="presParOf" srcId="{88F6782D-FDE6-46F0-BB8D-80D8959815B0}" destId="{5902032F-4A46-401A-B3B4-365E8F349CD6}" srcOrd="1" destOrd="0" presId="urn:microsoft.com/office/officeart/2008/layout/LinedList"/>
    <dgm:cxn modelId="{9DA7011C-B1C4-4A76-AE95-D87FCD188029}" type="presParOf" srcId="{BC36A4C2-C159-442F-883C-9105D9C3FD09}" destId="{D8808B53-7382-4965-AB7A-EFC4E2181846}" srcOrd="6" destOrd="0" presId="urn:microsoft.com/office/officeart/2008/layout/LinedList"/>
    <dgm:cxn modelId="{1C03B586-423C-4C90-9997-0FD66617EDA8}" type="presParOf" srcId="{BC36A4C2-C159-442F-883C-9105D9C3FD09}" destId="{4098CD50-F442-406B-9328-1EA68B1F57E5}" srcOrd="7" destOrd="0" presId="urn:microsoft.com/office/officeart/2008/layout/LinedList"/>
    <dgm:cxn modelId="{4CAE97E3-3BA6-46C0-91E9-0E020DB43383}" type="presParOf" srcId="{4098CD50-F442-406B-9328-1EA68B1F57E5}" destId="{00755542-DFE8-4E4F-9CF0-5E686846CD7F}" srcOrd="0" destOrd="0" presId="urn:microsoft.com/office/officeart/2008/layout/LinedList"/>
    <dgm:cxn modelId="{BFE66662-65F4-4DB9-92E4-8395F04DFFBF}" type="presParOf" srcId="{4098CD50-F442-406B-9328-1EA68B1F57E5}" destId="{420C8F62-C8A7-48B2-9D21-7058D73E050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BD9BE24-BF12-4BCF-83B8-7E1A85E02B75}"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1C239A15-FB75-40CD-8BB7-FF4C29ADF1B4}">
      <dgm:prSet custT="1"/>
      <dgm:spPr/>
      <dgm:t>
        <a:bodyPr/>
        <a:lstStyle/>
        <a:p>
          <a:r>
            <a:rPr lang="zh-CN" sz="3200"/>
            <a:t>情境：商业医疗保险公司无法区分投保人的疾病风险</a:t>
          </a:r>
          <a:endParaRPr lang="en-US" sz="3200"/>
        </a:p>
      </dgm:t>
    </dgm:pt>
    <dgm:pt modelId="{FAFC20FB-6D95-47BE-B0EF-BF0CBC64BD51}" type="parTrans" cxnId="{AF61AD43-07A0-4CBC-9E8A-6FD2DAE89869}">
      <dgm:prSet/>
      <dgm:spPr/>
      <dgm:t>
        <a:bodyPr/>
        <a:lstStyle/>
        <a:p>
          <a:endParaRPr lang="en-US" sz="3200"/>
        </a:p>
      </dgm:t>
    </dgm:pt>
    <dgm:pt modelId="{E17D3713-9155-41D0-AA71-4942C1EF8B3A}" type="sibTrans" cxnId="{AF61AD43-07A0-4CBC-9E8A-6FD2DAE89869}">
      <dgm:prSet/>
      <dgm:spPr/>
      <dgm:t>
        <a:bodyPr/>
        <a:lstStyle/>
        <a:p>
          <a:endParaRPr lang="en-US" sz="3200"/>
        </a:p>
      </dgm:t>
    </dgm:pt>
    <dgm:pt modelId="{ACB18060-6AC3-4483-95E8-CCBE17FADE09}">
      <dgm:prSet custT="1"/>
      <dgm:spPr/>
      <dgm:t>
        <a:bodyPr/>
        <a:lstStyle/>
        <a:p>
          <a:r>
            <a:rPr lang="zh-CN" sz="3200" dirty="0"/>
            <a:t>问题</a:t>
          </a:r>
          <a:r>
            <a:rPr lang="zh-CN" altLang="en-US" sz="3200" dirty="0"/>
            <a:t>讨论</a:t>
          </a:r>
          <a:endParaRPr lang="en-US" sz="3200" dirty="0"/>
        </a:p>
      </dgm:t>
    </dgm:pt>
    <dgm:pt modelId="{D2CBFB89-0A42-490C-90F3-F8CB24D62124}" type="parTrans" cxnId="{0D152945-E225-4FCC-8DF0-17D5F77CF8C2}">
      <dgm:prSet/>
      <dgm:spPr/>
      <dgm:t>
        <a:bodyPr/>
        <a:lstStyle/>
        <a:p>
          <a:endParaRPr lang="en-US" sz="3200"/>
        </a:p>
      </dgm:t>
    </dgm:pt>
    <dgm:pt modelId="{243DB374-68D3-4A5E-A883-5DEF47F639A5}" type="sibTrans" cxnId="{0D152945-E225-4FCC-8DF0-17D5F77CF8C2}">
      <dgm:prSet/>
      <dgm:spPr/>
      <dgm:t>
        <a:bodyPr/>
        <a:lstStyle/>
        <a:p>
          <a:endParaRPr lang="en-US" sz="3200"/>
        </a:p>
      </dgm:t>
    </dgm:pt>
    <dgm:pt modelId="{A214401D-9F4A-4713-98E9-5BA866F969ED}">
      <dgm:prSet custT="1"/>
      <dgm:spPr/>
      <dgm:t>
        <a:bodyPr/>
        <a:lstStyle/>
        <a:p>
          <a:r>
            <a:rPr lang="zh-CN" sz="3200" dirty="0"/>
            <a:t>信息不对称会对商业医疗保险市场带来什么影响？</a:t>
          </a:r>
          <a:endParaRPr lang="en-US" sz="3200" dirty="0"/>
        </a:p>
      </dgm:t>
    </dgm:pt>
    <dgm:pt modelId="{B5EE733F-6D36-439E-B25C-39DAFB3BF4FC}" type="parTrans" cxnId="{AEA6DFC9-DAA0-46B8-BAD4-07B78682A05F}">
      <dgm:prSet/>
      <dgm:spPr/>
      <dgm:t>
        <a:bodyPr/>
        <a:lstStyle/>
        <a:p>
          <a:endParaRPr lang="en-US" sz="3200"/>
        </a:p>
      </dgm:t>
    </dgm:pt>
    <dgm:pt modelId="{5E8DA1C5-B9C0-4C25-8EC9-4E43DB7B6083}" type="sibTrans" cxnId="{AEA6DFC9-DAA0-46B8-BAD4-07B78682A05F}">
      <dgm:prSet/>
      <dgm:spPr/>
      <dgm:t>
        <a:bodyPr/>
        <a:lstStyle/>
        <a:p>
          <a:endParaRPr lang="en-US" sz="3200"/>
        </a:p>
      </dgm:t>
    </dgm:pt>
    <dgm:pt modelId="{97E784AB-469E-440F-90AA-2E9063CADCDC}">
      <dgm:prSet custT="1"/>
      <dgm:spPr/>
      <dgm:t>
        <a:bodyPr/>
        <a:lstStyle/>
        <a:p>
          <a:r>
            <a:rPr lang="zh-CN" sz="3200" dirty="0"/>
            <a:t>个体的投保行为将会如何？</a:t>
          </a:r>
          <a:endParaRPr lang="en-US" sz="3200" dirty="0"/>
        </a:p>
      </dgm:t>
    </dgm:pt>
    <dgm:pt modelId="{F18DD5B1-F908-40BB-BF8A-12AC488E69BE}" type="parTrans" cxnId="{41DB15CC-5994-44E5-B297-67BEF4372C2B}">
      <dgm:prSet/>
      <dgm:spPr/>
      <dgm:t>
        <a:bodyPr/>
        <a:lstStyle/>
        <a:p>
          <a:endParaRPr lang="en-US" sz="3200"/>
        </a:p>
      </dgm:t>
    </dgm:pt>
    <dgm:pt modelId="{B3881C33-996B-4FC1-ABE4-9305AC2CC2BE}" type="sibTrans" cxnId="{41DB15CC-5994-44E5-B297-67BEF4372C2B}">
      <dgm:prSet/>
      <dgm:spPr/>
      <dgm:t>
        <a:bodyPr/>
        <a:lstStyle/>
        <a:p>
          <a:endParaRPr lang="en-US" sz="3200"/>
        </a:p>
      </dgm:t>
    </dgm:pt>
    <dgm:pt modelId="{7A83684F-9D54-4AFD-92B1-A5D1674E8530}">
      <dgm:prSet custT="1"/>
      <dgm:spPr/>
      <dgm:t>
        <a:bodyPr/>
        <a:lstStyle/>
        <a:p>
          <a:r>
            <a:rPr lang="zh-CN" sz="3200"/>
            <a:t>投保之后，个体的健康行为及就医行为将会如何？</a:t>
          </a:r>
          <a:endParaRPr lang="en-US" sz="3200"/>
        </a:p>
      </dgm:t>
    </dgm:pt>
    <dgm:pt modelId="{E809D6D2-86F5-4DF4-BF3D-DF09C41C47D5}" type="parTrans" cxnId="{D28F33DF-A149-4912-836B-87A962C62DC1}">
      <dgm:prSet/>
      <dgm:spPr/>
      <dgm:t>
        <a:bodyPr/>
        <a:lstStyle/>
        <a:p>
          <a:endParaRPr lang="en-US" sz="3200"/>
        </a:p>
      </dgm:t>
    </dgm:pt>
    <dgm:pt modelId="{0DA62202-5282-4DB4-B06C-C2095A983533}" type="sibTrans" cxnId="{D28F33DF-A149-4912-836B-87A962C62DC1}">
      <dgm:prSet/>
      <dgm:spPr/>
      <dgm:t>
        <a:bodyPr/>
        <a:lstStyle/>
        <a:p>
          <a:endParaRPr lang="en-US" sz="3200"/>
        </a:p>
      </dgm:t>
    </dgm:pt>
    <dgm:pt modelId="{6B15C2D2-A617-4A90-AD05-15DDF1AF1AE3}" type="pres">
      <dgm:prSet presAssocID="{8BD9BE24-BF12-4BCF-83B8-7E1A85E02B75}" presName="linear" presStyleCnt="0">
        <dgm:presLayoutVars>
          <dgm:animLvl val="lvl"/>
          <dgm:resizeHandles val="exact"/>
        </dgm:presLayoutVars>
      </dgm:prSet>
      <dgm:spPr/>
    </dgm:pt>
    <dgm:pt modelId="{708C538E-9848-49DB-A215-9F18B7EEA635}" type="pres">
      <dgm:prSet presAssocID="{1C239A15-FB75-40CD-8BB7-FF4C29ADF1B4}" presName="parentText" presStyleLbl="node1" presStyleIdx="0" presStyleCnt="2">
        <dgm:presLayoutVars>
          <dgm:chMax val="0"/>
          <dgm:bulletEnabled val="1"/>
        </dgm:presLayoutVars>
      </dgm:prSet>
      <dgm:spPr/>
    </dgm:pt>
    <dgm:pt modelId="{74A41514-575F-46F3-B3AF-6AB09F02936B}" type="pres">
      <dgm:prSet presAssocID="{E17D3713-9155-41D0-AA71-4942C1EF8B3A}" presName="spacer" presStyleCnt="0"/>
      <dgm:spPr/>
    </dgm:pt>
    <dgm:pt modelId="{1938780A-A23E-4D65-8CDE-A53AB291748C}" type="pres">
      <dgm:prSet presAssocID="{ACB18060-6AC3-4483-95E8-CCBE17FADE09}" presName="parentText" presStyleLbl="node1" presStyleIdx="1" presStyleCnt="2">
        <dgm:presLayoutVars>
          <dgm:chMax val="0"/>
          <dgm:bulletEnabled val="1"/>
        </dgm:presLayoutVars>
      </dgm:prSet>
      <dgm:spPr/>
    </dgm:pt>
    <dgm:pt modelId="{D4DD9602-5CED-4F69-9D4A-4B535973977B}" type="pres">
      <dgm:prSet presAssocID="{ACB18060-6AC3-4483-95E8-CCBE17FADE09}" presName="childText" presStyleLbl="revTx" presStyleIdx="0" presStyleCnt="1">
        <dgm:presLayoutVars>
          <dgm:bulletEnabled val="1"/>
        </dgm:presLayoutVars>
      </dgm:prSet>
      <dgm:spPr/>
    </dgm:pt>
  </dgm:ptLst>
  <dgm:cxnLst>
    <dgm:cxn modelId="{25FA0A0F-051C-46B3-A354-03AED2A64072}" type="presOf" srcId="{97E784AB-469E-440F-90AA-2E9063CADCDC}" destId="{D4DD9602-5CED-4F69-9D4A-4B535973977B}" srcOrd="0" destOrd="1" presId="urn:microsoft.com/office/officeart/2005/8/layout/vList2"/>
    <dgm:cxn modelId="{AF61AD43-07A0-4CBC-9E8A-6FD2DAE89869}" srcId="{8BD9BE24-BF12-4BCF-83B8-7E1A85E02B75}" destId="{1C239A15-FB75-40CD-8BB7-FF4C29ADF1B4}" srcOrd="0" destOrd="0" parTransId="{FAFC20FB-6D95-47BE-B0EF-BF0CBC64BD51}" sibTransId="{E17D3713-9155-41D0-AA71-4942C1EF8B3A}"/>
    <dgm:cxn modelId="{0D152945-E225-4FCC-8DF0-17D5F77CF8C2}" srcId="{8BD9BE24-BF12-4BCF-83B8-7E1A85E02B75}" destId="{ACB18060-6AC3-4483-95E8-CCBE17FADE09}" srcOrd="1" destOrd="0" parTransId="{D2CBFB89-0A42-490C-90F3-F8CB24D62124}" sibTransId="{243DB374-68D3-4A5E-A883-5DEF47F639A5}"/>
    <dgm:cxn modelId="{76B3B269-FFC2-47FB-AEE2-3FE27AF3286D}" type="presOf" srcId="{1C239A15-FB75-40CD-8BB7-FF4C29ADF1B4}" destId="{708C538E-9848-49DB-A215-9F18B7EEA635}" srcOrd="0" destOrd="0" presId="urn:microsoft.com/office/officeart/2005/8/layout/vList2"/>
    <dgm:cxn modelId="{DF053356-4712-42B1-9343-301FA031A93A}" type="presOf" srcId="{8BD9BE24-BF12-4BCF-83B8-7E1A85E02B75}" destId="{6B15C2D2-A617-4A90-AD05-15DDF1AF1AE3}" srcOrd="0" destOrd="0" presId="urn:microsoft.com/office/officeart/2005/8/layout/vList2"/>
    <dgm:cxn modelId="{CC20A098-F1C4-49D8-B985-DB8F56968CB0}" type="presOf" srcId="{7A83684F-9D54-4AFD-92B1-A5D1674E8530}" destId="{D4DD9602-5CED-4F69-9D4A-4B535973977B}" srcOrd="0" destOrd="2" presId="urn:microsoft.com/office/officeart/2005/8/layout/vList2"/>
    <dgm:cxn modelId="{933A7DA7-C96C-4275-9A7A-AE855C4044D9}" type="presOf" srcId="{A214401D-9F4A-4713-98E9-5BA866F969ED}" destId="{D4DD9602-5CED-4F69-9D4A-4B535973977B}" srcOrd="0" destOrd="0" presId="urn:microsoft.com/office/officeart/2005/8/layout/vList2"/>
    <dgm:cxn modelId="{AEA6DFC9-DAA0-46B8-BAD4-07B78682A05F}" srcId="{ACB18060-6AC3-4483-95E8-CCBE17FADE09}" destId="{A214401D-9F4A-4713-98E9-5BA866F969ED}" srcOrd="0" destOrd="0" parTransId="{B5EE733F-6D36-439E-B25C-39DAFB3BF4FC}" sibTransId="{5E8DA1C5-B9C0-4C25-8EC9-4E43DB7B6083}"/>
    <dgm:cxn modelId="{2D24F5C9-4BE3-41B3-8BD8-9465A7B602DB}" type="presOf" srcId="{ACB18060-6AC3-4483-95E8-CCBE17FADE09}" destId="{1938780A-A23E-4D65-8CDE-A53AB291748C}" srcOrd="0" destOrd="0" presId="urn:microsoft.com/office/officeart/2005/8/layout/vList2"/>
    <dgm:cxn modelId="{41DB15CC-5994-44E5-B297-67BEF4372C2B}" srcId="{ACB18060-6AC3-4483-95E8-CCBE17FADE09}" destId="{97E784AB-469E-440F-90AA-2E9063CADCDC}" srcOrd="1" destOrd="0" parTransId="{F18DD5B1-F908-40BB-BF8A-12AC488E69BE}" sibTransId="{B3881C33-996B-4FC1-ABE4-9305AC2CC2BE}"/>
    <dgm:cxn modelId="{D28F33DF-A149-4912-836B-87A962C62DC1}" srcId="{ACB18060-6AC3-4483-95E8-CCBE17FADE09}" destId="{7A83684F-9D54-4AFD-92B1-A5D1674E8530}" srcOrd="2" destOrd="0" parTransId="{E809D6D2-86F5-4DF4-BF3D-DF09C41C47D5}" sibTransId="{0DA62202-5282-4DB4-B06C-C2095A983533}"/>
    <dgm:cxn modelId="{BCBAD704-09EC-4253-96C3-469B161E276D}" type="presParOf" srcId="{6B15C2D2-A617-4A90-AD05-15DDF1AF1AE3}" destId="{708C538E-9848-49DB-A215-9F18B7EEA635}" srcOrd="0" destOrd="0" presId="urn:microsoft.com/office/officeart/2005/8/layout/vList2"/>
    <dgm:cxn modelId="{319EF751-D20C-4FA0-8719-FFB0B08856D5}" type="presParOf" srcId="{6B15C2D2-A617-4A90-AD05-15DDF1AF1AE3}" destId="{74A41514-575F-46F3-B3AF-6AB09F02936B}" srcOrd="1" destOrd="0" presId="urn:microsoft.com/office/officeart/2005/8/layout/vList2"/>
    <dgm:cxn modelId="{18DC0AAF-49B5-47C2-8F2C-BBD73F2F74F7}" type="presParOf" srcId="{6B15C2D2-A617-4A90-AD05-15DDF1AF1AE3}" destId="{1938780A-A23E-4D65-8CDE-A53AB291748C}" srcOrd="2" destOrd="0" presId="urn:microsoft.com/office/officeart/2005/8/layout/vList2"/>
    <dgm:cxn modelId="{90581CF6-6ED1-4D57-91F6-A2ABE6EAFAB0}" type="presParOf" srcId="{6B15C2D2-A617-4A90-AD05-15DDF1AF1AE3}" destId="{D4DD9602-5CED-4F69-9D4A-4B535973977B}"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136193F-C3D5-4E66-B407-E1914FD8860D}" type="doc">
      <dgm:prSet loTypeId="urn:microsoft.com/office/officeart/2005/8/layout/hierarchy2" loCatId="hierarchy" qsTypeId="urn:microsoft.com/office/officeart/2005/8/quickstyle/simple1" qsCatId="simple" csTypeId="urn:microsoft.com/office/officeart/2005/8/colors/colorful5" csCatId="colorful" phldr="1"/>
      <dgm:spPr/>
      <dgm:t>
        <a:bodyPr/>
        <a:lstStyle/>
        <a:p>
          <a:endParaRPr lang="en-US"/>
        </a:p>
      </dgm:t>
    </dgm:pt>
    <dgm:pt modelId="{5766F8D0-6178-4576-A507-6F67A7392BD2}">
      <dgm:prSet custT="1"/>
      <dgm:spPr/>
      <dgm:t>
        <a:bodyPr/>
        <a:lstStyle/>
        <a:p>
          <a:r>
            <a:rPr lang="zh-CN" sz="2800" dirty="0"/>
            <a:t>含义：劣币驱逐良币，“劣胜优汰”</a:t>
          </a:r>
          <a:endParaRPr lang="en-US" sz="2800" dirty="0"/>
        </a:p>
      </dgm:t>
    </dgm:pt>
    <dgm:pt modelId="{8525B1A2-8998-4902-AB65-36364C7B617C}" type="parTrans" cxnId="{A084C9D4-B8A3-416A-91B9-F9866C219DEE}">
      <dgm:prSet/>
      <dgm:spPr/>
      <dgm:t>
        <a:bodyPr/>
        <a:lstStyle/>
        <a:p>
          <a:endParaRPr lang="en-US"/>
        </a:p>
      </dgm:t>
    </dgm:pt>
    <dgm:pt modelId="{E2A18F51-B6FD-4493-8D17-398AD09F5C83}" type="sibTrans" cxnId="{A084C9D4-B8A3-416A-91B9-F9866C219DEE}">
      <dgm:prSet/>
      <dgm:spPr/>
      <dgm:t>
        <a:bodyPr/>
        <a:lstStyle/>
        <a:p>
          <a:endParaRPr lang="en-US"/>
        </a:p>
      </dgm:t>
    </dgm:pt>
    <dgm:pt modelId="{BBB65728-1E7D-4C54-A9B5-94ED4B4257F8}">
      <dgm:prSet custT="1"/>
      <dgm:spPr/>
      <dgm:t>
        <a:bodyPr/>
        <a:lstStyle/>
        <a:p>
          <a:r>
            <a:rPr lang="zh-CN" sz="2800" dirty="0"/>
            <a:t>逻辑：根据平均疾病风险设定保险费率后</a:t>
          </a:r>
          <a:endParaRPr lang="en-US" sz="2800" dirty="0"/>
        </a:p>
      </dgm:t>
    </dgm:pt>
    <dgm:pt modelId="{26272C2A-6910-48B6-9E54-28E458566A2F}" type="parTrans" cxnId="{E1D18C80-83BD-4221-8EBD-4136A2EDAE2A}">
      <dgm:prSet/>
      <dgm:spPr/>
      <dgm:t>
        <a:bodyPr/>
        <a:lstStyle/>
        <a:p>
          <a:endParaRPr lang="en-US"/>
        </a:p>
      </dgm:t>
    </dgm:pt>
    <dgm:pt modelId="{F2446957-7AED-4720-8DED-6132DC9ABBC6}" type="sibTrans" cxnId="{E1D18C80-83BD-4221-8EBD-4136A2EDAE2A}">
      <dgm:prSet/>
      <dgm:spPr/>
      <dgm:t>
        <a:bodyPr/>
        <a:lstStyle/>
        <a:p>
          <a:endParaRPr lang="en-US"/>
        </a:p>
      </dgm:t>
    </dgm:pt>
    <dgm:pt modelId="{73C7A4E1-43B0-4FAB-B0F4-C99762927BE3}">
      <dgm:prSet custT="1"/>
      <dgm:spPr/>
      <dgm:t>
        <a:bodyPr/>
        <a:lstStyle/>
        <a:p>
          <a:r>
            <a:rPr lang="zh-CN" sz="2800" dirty="0"/>
            <a:t>疾病风险低的消费者，不愿意投保</a:t>
          </a:r>
          <a:endParaRPr lang="en-US" sz="2800" dirty="0"/>
        </a:p>
      </dgm:t>
    </dgm:pt>
    <dgm:pt modelId="{301D8A81-419A-4833-ABC4-6DA51C10F057}" type="parTrans" cxnId="{1D969AA3-424E-424C-812E-44B323533C46}">
      <dgm:prSet/>
      <dgm:spPr/>
      <dgm:t>
        <a:bodyPr/>
        <a:lstStyle/>
        <a:p>
          <a:endParaRPr lang="en-US"/>
        </a:p>
      </dgm:t>
    </dgm:pt>
    <dgm:pt modelId="{1EAE37DC-42FC-4D1F-BF81-D81324973B14}" type="sibTrans" cxnId="{1D969AA3-424E-424C-812E-44B323533C46}">
      <dgm:prSet/>
      <dgm:spPr/>
      <dgm:t>
        <a:bodyPr/>
        <a:lstStyle/>
        <a:p>
          <a:endParaRPr lang="en-US"/>
        </a:p>
      </dgm:t>
    </dgm:pt>
    <dgm:pt modelId="{7355EB54-1112-40C1-B260-5F7F1D8A9F8C}">
      <dgm:prSet custT="1"/>
      <dgm:spPr/>
      <dgm:t>
        <a:bodyPr/>
        <a:lstStyle/>
        <a:p>
          <a:r>
            <a:rPr lang="zh-CN" sz="2800" dirty="0"/>
            <a:t>疾病风险高的消费者，积极投保</a:t>
          </a:r>
          <a:endParaRPr lang="en-US" sz="2800" dirty="0"/>
        </a:p>
      </dgm:t>
    </dgm:pt>
    <dgm:pt modelId="{1C4B55BC-700D-4C77-BA4E-56985EC26627}" type="parTrans" cxnId="{0DF741F1-E1D1-46D2-B562-729EBB7E95B0}">
      <dgm:prSet/>
      <dgm:spPr/>
      <dgm:t>
        <a:bodyPr/>
        <a:lstStyle/>
        <a:p>
          <a:endParaRPr lang="en-US"/>
        </a:p>
      </dgm:t>
    </dgm:pt>
    <dgm:pt modelId="{B11F90B5-54A6-475B-BB3F-5635D2024359}" type="sibTrans" cxnId="{0DF741F1-E1D1-46D2-B562-729EBB7E95B0}">
      <dgm:prSet/>
      <dgm:spPr/>
      <dgm:t>
        <a:bodyPr/>
        <a:lstStyle/>
        <a:p>
          <a:endParaRPr lang="en-US"/>
        </a:p>
      </dgm:t>
    </dgm:pt>
    <dgm:pt modelId="{47ED80D1-D0E7-4874-ABD9-EB6729656D66}" type="pres">
      <dgm:prSet presAssocID="{5136193F-C3D5-4E66-B407-E1914FD8860D}" presName="diagram" presStyleCnt="0">
        <dgm:presLayoutVars>
          <dgm:chPref val="1"/>
          <dgm:dir/>
          <dgm:animOne val="branch"/>
          <dgm:animLvl val="lvl"/>
          <dgm:resizeHandles val="exact"/>
        </dgm:presLayoutVars>
      </dgm:prSet>
      <dgm:spPr/>
    </dgm:pt>
    <dgm:pt modelId="{5BC3D2B0-08A5-455F-9A08-B3B156203A33}" type="pres">
      <dgm:prSet presAssocID="{5766F8D0-6178-4576-A507-6F67A7392BD2}" presName="root1" presStyleCnt="0"/>
      <dgm:spPr/>
    </dgm:pt>
    <dgm:pt modelId="{E9F12B19-99D9-4218-8979-55C5B334E6F3}" type="pres">
      <dgm:prSet presAssocID="{5766F8D0-6178-4576-A507-6F67A7392BD2}" presName="LevelOneTextNode" presStyleLbl="node0" presStyleIdx="0" presStyleCnt="2" custScaleX="142178" custLinFactNeighborY="-22968">
        <dgm:presLayoutVars>
          <dgm:chPref val="3"/>
        </dgm:presLayoutVars>
      </dgm:prSet>
      <dgm:spPr/>
    </dgm:pt>
    <dgm:pt modelId="{FD586341-45EF-4A36-B99F-F50623247460}" type="pres">
      <dgm:prSet presAssocID="{5766F8D0-6178-4576-A507-6F67A7392BD2}" presName="level2hierChild" presStyleCnt="0"/>
      <dgm:spPr/>
    </dgm:pt>
    <dgm:pt modelId="{E0636513-79B8-4BE5-A3F5-23EC6A5F3AB1}" type="pres">
      <dgm:prSet presAssocID="{BBB65728-1E7D-4C54-A9B5-94ED4B4257F8}" presName="root1" presStyleCnt="0"/>
      <dgm:spPr/>
    </dgm:pt>
    <dgm:pt modelId="{5046CCA7-2CA6-4C13-B464-BF4ADF5F2150}" type="pres">
      <dgm:prSet presAssocID="{BBB65728-1E7D-4C54-A9B5-94ED4B4257F8}" presName="LevelOneTextNode" presStyleLbl="node0" presStyleIdx="1" presStyleCnt="2" custScaleY="172351">
        <dgm:presLayoutVars>
          <dgm:chPref val="3"/>
        </dgm:presLayoutVars>
      </dgm:prSet>
      <dgm:spPr/>
    </dgm:pt>
    <dgm:pt modelId="{0EDA4B5D-22CA-4696-9192-89D38213BECC}" type="pres">
      <dgm:prSet presAssocID="{BBB65728-1E7D-4C54-A9B5-94ED4B4257F8}" presName="level2hierChild" presStyleCnt="0"/>
      <dgm:spPr/>
    </dgm:pt>
    <dgm:pt modelId="{637D03F0-B22F-4CA0-8AD6-385EE9608F11}" type="pres">
      <dgm:prSet presAssocID="{301D8A81-419A-4833-ABC4-6DA51C10F057}" presName="conn2-1" presStyleLbl="parChTrans1D2" presStyleIdx="0" presStyleCnt="2"/>
      <dgm:spPr/>
    </dgm:pt>
    <dgm:pt modelId="{44611C1F-E24A-4970-9087-ED5FA6207862}" type="pres">
      <dgm:prSet presAssocID="{301D8A81-419A-4833-ABC4-6DA51C10F057}" presName="connTx" presStyleLbl="parChTrans1D2" presStyleIdx="0" presStyleCnt="2"/>
      <dgm:spPr/>
    </dgm:pt>
    <dgm:pt modelId="{0586B94A-F00C-4A28-8C5E-663D0C2BA081}" type="pres">
      <dgm:prSet presAssocID="{73C7A4E1-43B0-4FAB-B0F4-C99762927BE3}" presName="root2" presStyleCnt="0"/>
      <dgm:spPr/>
    </dgm:pt>
    <dgm:pt modelId="{147E80F6-CA85-4197-85FC-DC14A19DC53E}" type="pres">
      <dgm:prSet presAssocID="{73C7A4E1-43B0-4FAB-B0F4-C99762927BE3}" presName="LevelTwoTextNode" presStyleLbl="node2" presStyleIdx="0" presStyleCnt="2" custScaleX="115662" custLinFactNeighborY="-52269">
        <dgm:presLayoutVars>
          <dgm:chPref val="3"/>
        </dgm:presLayoutVars>
      </dgm:prSet>
      <dgm:spPr/>
    </dgm:pt>
    <dgm:pt modelId="{AEDB6382-41BD-401D-8180-8682A19C84B1}" type="pres">
      <dgm:prSet presAssocID="{73C7A4E1-43B0-4FAB-B0F4-C99762927BE3}" presName="level3hierChild" presStyleCnt="0"/>
      <dgm:spPr/>
    </dgm:pt>
    <dgm:pt modelId="{D702170B-8912-4605-AA29-D6C42D2CB2BB}" type="pres">
      <dgm:prSet presAssocID="{1C4B55BC-700D-4C77-BA4E-56985EC26627}" presName="conn2-1" presStyleLbl="parChTrans1D2" presStyleIdx="1" presStyleCnt="2"/>
      <dgm:spPr/>
    </dgm:pt>
    <dgm:pt modelId="{F1BE8BB2-47C2-46C9-8D03-987C63F67256}" type="pres">
      <dgm:prSet presAssocID="{1C4B55BC-700D-4C77-BA4E-56985EC26627}" presName="connTx" presStyleLbl="parChTrans1D2" presStyleIdx="1" presStyleCnt="2"/>
      <dgm:spPr/>
    </dgm:pt>
    <dgm:pt modelId="{5912D563-5006-4EEF-AE92-6DB97A43F578}" type="pres">
      <dgm:prSet presAssocID="{7355EB54-1112-40C1-B260-5F7F1D8A9F8C}" presName="root2" presStyleCnt="0"/>
      <dgm:spPr/>
    </dgm:pt>
    <dgm:pt modelId="{7888EADC-CCB0-4148-B0E8-98417ACB83AD}" type="pres">
      <dgm:prSet presAssocID="{7355EB54-1112-40C1-B260-5F7F1D8A9F8C}" presName="LevelTwoTextNode" presStyleLbl="node2" presStyleIdx="1" presStyleCnt="2" custScaleX="113364">
        <dgm:presLayoutVars>
          <dgm:chPref val="3"/>
        </dgm:presLayoutVars>
      </dgm:prSet>
      <dgm:spPr/>
    </dgm:pt>
    <dgm:pt modelId="{4E53C498-4464-451D-88D3-48F148B69AB2}" type="pres">
      <dgm:prSet presAssocID="{7355EB54-1112-40C1-B260-5F7F1D8A9F8C}" presName="level3hierChild" presStyleCnt="0"/>
      <dgm:spPr/>
    </dgm:pt>
  </dgm:ptLst>
  <dgm:cxnLst>
    <dgm:cxn modelId="{3E99A724-0BC5-47A4-8B72-0072CBD25B8B}" type="presOf" srcId="{5136193F-C3D5-4E66-B407-E1914FD8860D}" destId="{47ED80D1-D0E7-4874-ABD9-EB6729656D66}" srcOrd="0" destOrd="0" presId="urn:microsoft.com/office/officeart/2005/8/layout/hierarchy2"/>
    <dgm:cxn modelId="{C6259D4B-A147-46FA-9168-9E95A875E6DA}" type="presOf" srcId="{73C7A4E1-43B0-4FAB-B0F4-C99762927BE3}" destId="{147E80F6-CA85-4197-85FC-DC14A19DC53E}" srcOrd="0" destOrd="0" presId="urn:microsoft.com/office/officeart/2005/8/layout/hierarchy2"/>
    <dgm:cxn modelId="{538A9C53-0E7A-4972-8EB9-4A97C92DAC71}" type="presOf" srcId="{1C4B55BC-700D-4C77-BA4E-56985EC26627}" destId="{D702170B-8912-4605-AA29-D6C42D2CB2BB}" srcOrd="0" destOrd="0" presId="urn:microsoft.com/office/officeart/2005/8/layout/hierarchy2"/>
    <dgm:cxn modelId="{A328F756-E61E-47B2-988B-F80A92E0BFB7}" type="presOf" srcId="{301D8A81-419A-4833-ABC4-6DA51C10F057}" destId="{637D03F0-B22F-4CA0-8AD6-385EE9608F11}" srcOrd="0" destOrd="0" presId="urn:microsoft.com/office/officeart/2005/8/layout/hierarchy2"/>
    <dgm:cxn modelId="{E1D18C80-83BD-4221-8EBD-4136A2EDAE2A}" srcId="{5136193F-C3D5-4E66-B407-E1914FD8860D}" destId="{BBB65728-1E7D-4C54-A9B5-94ED4B4257F8}" srcOrd="1" destOrd="0" parTransId="{26272C2A-6910-48B6-9E54-28E458566A2F}" sibTransId="{F2446957-7AED-4720-8DED-6132DC9ABBC6}"/>
    <dgm:cxn modelId="{979F4795-EF13-4EBB-B678-8A8097F6A051}" type="presOf" srcId="{5766F8D0-6178-4576-A507-6F67A7392BD2}" destId="{E9F12B19-99D9-4218-8979-55C5B334E6F3}" srcOrd="0" destOrd="0" presId="urn:microsoft.com/office/officeart/2005/8/layout/hierarchy2"/>
    <dgm:cxn modelId="{1D969AA3-424E-424C-812E-44B323533C46}" srcId="{BBB65728-1E7D-4C54-A9B5-94ED4B4257F8}" destId="{73C7A4E1-43B0-4FAB-B0F4-C99762927BE3}" srcOrd="0" destOrd="0" parTransId="{301D8A81-419A-4833-ABC4-6DA51C10F057}" sibTransId="{1EAE37DC-42FC-4D1F-BF81-D81324973B14}"/>
    <dgm:cxn modelId="{3ED6FEA9-5A24-4972-97C2-51497873569E}" type="presOf" srcId="{301D8A81-419A-4833-ABC4-6DA51C10F057}" destId="{44611C1F-E24A-4970-9087-ED5FA6207862}" srcOrd="1" destOrd="0" presId="urn:microsoft.com/office/officeart/2005/8/layout/hierarchy2"/>
    <dgm:cxn modelId="{9F8420C3-DD1B-489B-8B96-643F66F932E7}" type="presOf" srcId="{BBB65728-1E7D-4C54-A9B5-94ED4B4257F8}" destId="{5046CCA7-2CA6-4C13-B464-BF4ADF5F2150}" srcOrd="0" destOrd="0" presId="urn:microsoft.com/office/officeart/2005/8/layout/hierarchy2"/>
    <dgm:cxn modelId="{A084C9D4-B8A3-416A-91B9-F9866C219DEE}" srcId="{5136193F-C3D5-4E66-B407-E1914FD8860D}" destId="{5766F8D0-6178-4576-A507-6F67A7392BD2}" srcOrd="0" destOrd="0" parTransId="{8525B1A2-8998-4902-AB65-36364C7B617C}" sibTransId="{E2A18F51-B6FD-4493-8D17-398AD09F5C83}"/>
    <dgm:cxn modelId="{0DF741F1-E1D1-46D2-B562-729EBB7E95B0}" srcId="{BBB65728-1E7D-4C54-A9B5-94ED4B4257F8}" destId="{7355EB54-1112-40C1-B260-5F7F1D8A9F8C}" srcOrd="1" destOrd="0" parTransId="{1C4B55BC-700D-4C77-BA4E-56985EC26627}" sibTransId="{B11F90B5-54A6-475B-BB3F-5635D2024359}"/>
    <dgm:cxn modelId="{5AB8DAF9-F9A8-418C-A694-D118EE10E77C}" type="presOf" srcId="{1C4B55BC-700D-4C77-BA4E-56985EC26627}" destId="{F1BE8BB2-47C2-46C9-8D03-987C63F67256}" srcOrd="1" destOrd="0" presId="urn:microsoft.com/office/officeart/2005/8/layout/hierarchy2"/>
    <dgm:cxn modelId="{9EF0E1F9-98E6-44D7-B871-CB9DE201EB7D}" type="presOf" srcId="{7355EB54-1112-40C1-B260-5F7F1D8A9F8C}" destId="{7888EADC-CCB0-4148-B0E8-98417ACB83AD}" srcOrd="0" destOrd="0" presId="urn:microsoft.com/office/officeart/2005/8/layout/hierarchy2"/>
    <dgm:cxn modelId="{A86EB719-E3E8-4F79-937E-EEE167E8F697}" type="presParOf" srcId="{47ED80D1-D0E7-4874-ABD9-EB6729656D66}" destId="{5BC3D2B0-08A5-455F-9A08-B3B156203A33}" srcOrd="0" destOrd="0" presId="urn:microsoft.com/office/officeart/2005/8/layout/hierarchy2"/>
    <dgm:cxn modelId="{FB05270D-39CC-460F-8DC5-CB2FF7D11F1E}" type="presParOf" srcId="{5BC3D2B0-08A5-455F-9A08-B3B156203A33}" destId="{E9F12B19-99D9-4218-8979-55C5B334E6F3}" srcOrd="0" destOrd="0" presId="urn:microsoft.com/office/officeart/2005/8/layout/hierarchy2"/>
    <dgm:cxn modelId="{DA55A8C2-8C18-4D1D-A93D-2118C4D6EF0A}" type="presParOf" srcId="{5BC3D2B0-08A5-455F-9A08-B3B156203A33}" destId="{FD586341-45EF-4A36-B99F-F50623247460}" srcOrd="1" destOrd="0" presId="urn:microsoft.com/office/officeart/2005/8/layout/hierarchy2"/>
    <dgm:cxn modelId="{46DC7AAD-AD38-4D12-A41E-4993B1028A0F}" type="presParOf" srcId="{47ED80D1-D0E7-4874-ABD9-EB6729656D66}" destId="{E0636513-79B8-4BE5-A3F5-23EC6A5F3AB1}" srcOrd="1" destOrd="0" presId="urn:microsoft.com/office/officeart/2005/8/layout/hierarchy2"/>
    <dgm:cxn modelId="{0DD7E506-B41C-44A0-8C4A-7CBA67252D0A}" type="presParOf" srcId="{E0636513-79B8-4BE5-A3F5-23EC6A5F3AB1}" destId="{5046CCA7-2CA6-4C13-B464-BF4ADF5F2150}" srcOrd="0" destOrd="0" presId="urn:microsoft.com/office/officeart/2005/8/layout/hierarchy2"/>
    <dgm:cxn modelId="{56B518EB-D17F-412F-AFE7-5E344359A3AC}" type="presParOf" srcId="{E0636513-79B8-4BE5-A3F5-23EC6A5F3AB1}" destId="{0EDA4B5D-22CA-4696-9192-89D38213BECC}" srcOrd="1" destOrd="0" presId="urn:microsoft.com/office/officeart/2005/8/layout/hierarchy2"/>
    <dgm:cxn modelId="{0DE543E0-1716-4DA8-AADE-BA0505865B3E}" type="presParOf" srcId="{0EDA4B5D-22CA-4696-9192-89D38213BECC}" destId="{637D03F0-B22F-4CA0-8AD6-385EE9608F11}" srcOrd="0" destOrd="0" presId="urn:microsoft.com/office/officeart/2005/8/layout/hierarchy2"/>
    <dgm:cxn modelId="{E6CFB3C1-2F13-497C-B22E-33DD2F2C67BB}" type="presParOf" srcId="{637D03F0-B22F-4CA0-8AD6-385EE9608F11}" destId="{44611C1F-E24A-4970-9087-ED5FA6207862}" srcOrd="0" destOrd="0" presId="urn:microsoft.com/office/officeart/2005/8/layout/hierarchy2"/>
    <dgm:cxn modelId="{BED1C4A7-E1C9-4E54-BD9C-7040D3FCFFF6}" type="presParOf" srcId="{0EDA4B5D-22CA-4696-9192-89D38213BECC}" destId="{0586B94A-F00C-4A28-8C5E-663D0C2BA081}" srcOrd="1" destOrd="0" presId="urn:microsoft.com/office/officeart/2005/8/layout/hierarchy2"/>
    <dgm:cxn modelId="{73F99DB3-79DC-4372-84D6-CAE7D5C9521B}" type="presParOf" srcId="{0586B94A-F00C-4A28-8C5E-663D0C2BA081}" destId="{147E80F6-CA85-4197-85FC-DC14A19DC53E}" srcOrd="0" destOrd="0" presId="urn:microsoft.com/office/officeart/2005/8/layout/hierarchy2"/>
    <dgm:cxn modelId="{A5EACC81-DEA8-44C8-9387-2FD4A90C7FB1}" type="presParOf" srcId="{0586B94A-F00C-4A28-8C5E-663D0C2BA081}" destId="{AEDB6382-41BD-401D-8180-8682A19C84B1}" srcOrd="1" destOrd="0" presId="urn:microsoft.com/office/officeart/2005/8/layout/hierarchy2"/>
    <dgm:cxn modelId="{5C784605-79D6-4C76-8B01-08C4F0080523}" type="presParOf" srcId="{0EDA4B5D-22CA-4696-9192-89D38213BECC}" destId="{D702170B-8912-4605-AA29-D6C42D2CB2BB}" srcOrd="2" destOrd="0" presId="urn:microsoft.com/office/officeart/2005/8/layout/hierarchy2"/>
    <dgm:cxn modelId="{E58A1267-655F-4CCC-919F-15D10FAE38CE}" type="presParOf" srcId="{D702170B-8912-4605-AA29-D6C42D2CB2BB}" destId="{F1BE8BB2-47C2-46C9-8D03-987C63F67256}" srcOrd="0" destOrd="0" presId="urn:microsoft.com/office/officeart/2005/8/layout/hierarchy2"/>
    <dgm:cxn modelId="{817E7916-6DE5-4851-B308-EE2DABC09717}" type="presParOf" srcId="{0EDA4B5D-22CA-4696-9192-89D38213BECC}" destId="{5912D563-5006-4EEF-AE92-6DB97A43F578}" srcOrd="3" destOrd="0" presId="urn:microsoft.com/office/officeart/2005/8/layout/hierarchy2"/>
    <dgm:cxn modelId="{A1FA79BC-1333-4D89-A183-6DCA387C725F}" type="presParOf" srcId="{5912D563-5006-4EEF-AE92-6DB97A43F578}" destId="{7888EADC-CCB0-4148-B0E8-98417ACB83AD}" srcOrd="0" destOrd="0" presId="urn:microsoft.com/office/officeart/2005/8/layout/hierarchy2"/>
    <dgm:cxn modelId="{F13C22F6-3593-4897-975B-89B954346975}" type="presParOf" srcId="{5912D563-5006-4EEF-AE92-6DB97A43F578}" destId="{4E53C498-4464-451D-88D3-48F148B69AB2}"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CE0F47D-9EE4-43C3-A3EC-52840115EB25}" type="doc">
      <dgm:prSet loTypeId="urn:microsoft.com/office/officeart/2008/layout/LinedList" loCatId="list" qsTypeId="urn:microsoft.com/office/officeart/2005/8/quickstyle/simple1" qsCatId="simple" csTypeId="urn:microsoft.com/office/officeart/2005/8/colors/accent4_2" csCatId="accent4" phldr="1"/>
      <dgm:spPr/>
      <dgm:t>
        <a:bodyPr/>
        <a:lstStyle/>
        <a:p>
          <a:endParaRPr lang="en-US"/>
        </a:p>
      </dgm:t>
    </dgm:pt>
    <dgm:pt modelId="{C0BBC501-E68E-444E-AE0C-F233E6D55B88}">
      <dgm:prSet custT="1"/>
      <dgm:spPr/>
      <dgm:t>
        <a:bodyPr/>
        <a:lstStyle/>
        <a:p>
          <a:r>
            <a:rPr lang="zh-CN" sz="3200" dirty="0"/>
            <a:t>私有信息较多的一方发送信号，信息较少的一方则进行</a:t>
          </a:r>
          <a:r>
            <a:rPr lang="zh-CN" altLang="en-US" sz="3200" dirty="0"/>
            <a:t>筛选</a:t>
          </a:r>
          <a:endParaRPr lang="en-US" sz="3200" dirty="0"/>
        </a:p>
      </dgm:t>
    </dgm:pt>
    <dgm:pt modelId="{1523BE0D-4B47-4E67-AB14-CD7C7251C129}" type="parTrans" cxnId="{968BE268-DDBE-494A-B5BE-FD33BF5F000F}">
      <dgm:prSet/>
      <dgm:spPr/>
      <dgm:t>
        <a:bodyPr/>
        <a:lstStyle/>
        <a:p>
          <a:endParaRPr lang="en-US" sz="3200"/>
        </a:p>
      </dgm:t>
    </dgm:pt>
    <dgm:pt modelId="{214C1373-71AF-40DE-97A1-0C18CC7459F6}" type="sibTrans" cxnId="{968BE268-DDBE-494A-B5BE-FD33BF5F000F}">
      <dgm:prSet/>
      <dgm:spPr/>
      <dgm:t>
        <a:bodyPr/>
        <a:lstStyle/>
        <a:p>
          <a:endParaRPr lang="en-US" sz="3200"/>
        </a:p>
      </dgm:t>
    </dgm:pt>
    <dgm:pt modelId="{483A7A9F-CD43-439E-93E2-90A23CB5E012}">
      <dgm:prSet custT="1"/>
      <dgm:spPr/>
      <dgm:t>
        <a:bodyPr/>
        <a:lstStyle/>
        <a:p>
          <a:r>
            <a:rPr lang="zh-CN" sz="3200" dirty="0">
              <a:solidFill>
                <a:srgbClr val="FF0000"/>
              </a:solidFill>
            </a:rPr>
            <a:t>信号传递（</a:t>
          </a:r>
          <a:r>
            <a:rPr lang="en-US" sz="3200" dirty="0">
              <a:solidFill>
                <a:srgbClr val="FF0000"/>
              </a:solidFill>
            </a:rPr>
            <a:t>signaling</a:t>
          </a:r>
          <a:r>
            <a:rPr lang="zh-CN" sz="3200" dirty="0">
              <a:solidFill>
                <a:srgbClr val="FF0000"/>
              </a:solidFill>
            </a:rPr>
            <a:t>）</a:t>
          </a:r>
          <a:r>
            <a:rPr lang="zh-CN" sz="3200" dirty="0"/>
            <a:t>：提供假货赔偿保证、售后保障、第三方认证、建立强势品牌、广告</a:t>
          </a:r>
          <a:endParaRPr lang="en-US" sz="3200" dirty="0"/>
        </a:p>
      </dgm:t>
    </dgm:pt>
    <dgm:pt modelId="{EAA237BF-8FDD-454E-85A8-14284AA44EA0}" type="parTrans" cxnId="{981242B7-D61F-43AF-9B5F-927CB081BB00}">
      <dgm:prSet/>
      <dgm:spPr/>
      <dgm:t>
        <a:bodyPr/>
        <a:lstStyle/>
        <a:p>
          <a:endParaRPr lang="en-US" sz="3200"/>
        </a:p>
      </dgm:t>
    </dgm:pt>
    <dgm:pt modelId="{6C268158-0DD5-4EF3-8192-15D0F2F7A2BE}" type="sibTrans" cxnId="{981242B7-D61F-43AF-9B5F-927CB081BB00}">
      <dgm:prSet/>
      <dgm:spPr/>
      <dgm:t>
        <a:bodyPr/>
        <a:lstStyle/>
        <a:p>
          <a:endParaRPr lang="en-US" sz="3200"/>
        </a:p>
      </dgm:t>
    </dgm:pt>
    <dgm:pt modelId="{D4E32E6C-B212-4049-B8E9-D33A91D94431}">
      <dgm:prSet custT="1"/>
      <dgm:spPr/>
      <dgm:t>
        <a:bodyPr/>
        <a:lstStyle/>
        <a:p>
          <a:r>
            <a:rPr lang="zh-CN" altLang="en-US" sz="3200" dirty="0">
              <a:solidFill>
                <a:srgbClr val="FF0000"/>
              </a:solidFill>
            </a:rPr>
            <a:t>筛选</a:t>
          </a:r>
          <a:r>
            <a:rPr lang="zh-CN" sz="3200" dirty="0">
              <a:solidFill>
                <a:srgbClr val="FF0000"/>
              </a:solidFill>
            </a:rPr>
            <a:t>（</a:t>
          </a:r>
          <a:r>
            <a:rPr lang="en-US" sz="3200" dirty="0">
              <a:solidFill>
                <a:srgbClr val="FF0000"/>
              </a:solidFill>
            </a:rPr>
            <a:t>screening</a:t>
          </a:r>
          <a:r>
            <a:rPr lang="zh-CN" sz="3200" dirty="0">
              <a:solidFill>
                <a:srgbClr val="FF0000"/>
              </a:solidFill>
            </a:rPr>
            <a:t>）</a:t>
          </a:r>
          <a:r>
            <a:rPr lang="zh-CN" sz="3200" dirty="0"/>
            <a:t>：应对逆向选择问题。如</a:t>
          </a:r>
          <a:r>
            <a:rPr lang="zh-CN" altLang="en-US" sz="3200" dirty="0"/>
            <a:t>企业的低薪试用期、高校的“</a:t>
          </a:r>
          <a:r>
            <a:rPr lang="en-US" altLang="zh-CN" sz="3200" dirty="0"/>
            <a:t>3+3</a:t>
          </a:r>
          <a:r>
            <a:rPr lang="zh-CN" altLang="en-US" sz="3200" dirty="0"/>
            <a:t>”考核</a:t>
          </a:r>
          <a:endParaRPr lang="en-US" sz="3200" dirty="0"/>
        </a:p>
      </dgm:t>
    </dgm:pt>
    <dgm:pt modelId="{5BEC3AEE-013D-4EC0-8F11-9EC434837015}" type="parTrans" cxnId="{41A114EB-F12D-4637-B5C0-1AFA88D42B0B}">
      <dgm:prSet/>
      <dgm:spPr/>
      <dgm:t>
        <a:bodyPr/>
        <a:lstStyle/>
        <a:p>
          <a:endParaRPr lang="en-US" sz="3200"/>
        </a:p>
      </dgm:t>
    </dgm:pt>
    <dgm:pt modelId="{4AD0705A-F740-42BE-8804-D206334AD84A}" type="sibTrans" cxnId="{41A114EB-F12D-4637-B5C0-1AFA88D42B0B}">
      <dgm:prSet/>
      <dgm:spPr/>
      <dgm:t>
        <a:bodyPr/>
        <a:lstStyle/>
        <a:p>
          <a:endParaRPr lang="en-US" sz="3200"/>
        </a:p>
      </dgm:t>
    </dgm:pt>
    <dgm:pt modelId="{BF99A030-01BA-4B2A-8C37-D1F5575AC7F3}" type="pres">
      <dgm:prSet presAssocID="{ECE0F47D-9EE4-43C3-A3EC-52840115EB25}" presName="vert0" presStyleCnt="0">
        <dgm:presLayoutVars>
          <dgm:dir/>
          <dgm:animOne val="branch"/>
          <dgm:animLvl val="lvl"/>
        </dgm:presLayoutVars>
      </dgm:prSet>
      <dgm:spPr/>
    </dgm:pt>
    <dgm:pt modelId="{5663CF42-1F9F-46D3-86CF-47BFE454C9CC}" type="pres">
      <dgm:prSet presAssocID="{C0BBC501-E68E-444E-AE0C-F233E6D55B88}" presName="thickLine" presStyleLbl="alignNode1" presStyleIdx="0" presStyleCnt="3"/>
      <dgm:spPr/>
    </dgm:pt>
    <dgm:pt modelId="{C3EA7B72-5533-4053-85EE-1508F5D54468}" type="pres">
      <dgm:prSet presAssocID="{C0BBC501-E68E-444E-AE0C-F233E6D55B88}" presName="horz1" presStyleCnt="0"/>
      <dgm:spPr/>
    </dgm:pt>
    <dgm:pt modelId="{C9B4BA27-AB0C-43BF-AAAB-9C861CE9D474}" type="pres">
      <dgm:prSet presAssocID="{C0BBC501-E68E-444E-AE0C-F233E6D55B88}" presName="tx1" presStyleLbl="revTx" presStyleIdx="0" presStyleCnt="3"/>
      <dgm:spPr/>
    </dgm:pt>
    <dgm:pt modelId="{526D2D3D-112D-4A91-8AA6-AA5CD2AA89EF}" type="pres">
      <dgm:prSet presAssocID="{C0BBC501-E68E-444E-AE0C-F233E6D55B88}" presName="vert1" presStyleCnt="0"/>
      <dgm:spPr/>
    </dgm:pt>
    <dgm:pt modelId="{92AF1B9B-78EE-4958-A9B9-CD3CBB9FC9E1}" type="pres">
      <dgm:prSet presAssocID="{483A7A9F-CD43-439E-93E2-90A23CB5E012}" presName="thickLine" presStyleLbl="alignNode1" presStyleIdx="1" presStyleCnt="3"/>
      <dgm:spPr/>
    </dgm:pt>
    <dgm:pt modelId="{E8406586-6FDE-4648-BCBA-52D3542F5856}" type="pres">
      <dgm:prSet presAssocID="{483A7A9F-CD43-439E-93E2-90A23CB5E012}" presName="horz1" presStyleCnt="0"/>
      <dgm:spPr/>
    </dgm:pt>
    <dgm:pt modelId="{80057E1A-224C-4F36-8D30-F620C5CADFAA}" type="pres">
      <dgm:prSet presAssocID="{483A7A9F-CD43-439E-93E2-90A23CB5E012}" presName="tx1" presStyleLbl="revTx" presStyleIdx="1" presStyleCnt="3"/>
      <dgm:spPr/>
    </dgm:pt>
    <dgm:pt modelId="{26DB7D2E-A5A6-4B8F-A876-B6E9D27EA8BC}" type="pres">
      <dgm:prSet presAssocID="{483A7A9F-CD43-439E-93E2-90A23CB5E012}" presName="vert1" presStyleCnt="0"/>
      <dgm:spPr/>
    </dgm:pt>
    <dgm:pt modelId="{2B8F75CE-5525-47D6-A41E-B20F24217755}" type="pres">
      <dgm:prSet presAssocID="{D4E32E6C-B212-4049-B8E9-D33A91D94431}" presName="thickLine" presStyleLbl="alignNode1" presStyleIdx="2" presStyleCnt="3"/>
      <dgm:spPr/>
    </dgm:pt>
    <dgm:pt modelId="{0BA59C20-0F5A-44E2-8804-50B864B8C586}" type="pres">
      <dgm:prSet presAssocID="{D4E32E6C-B212-4049-B8E9-D33A91D94431}" presName="horz1" presStyleCnt="0"/>
      <dgm:spPr/>
    </dgm:pt>
    <dgm:pt modelId="{C9F9F235-6387-4EC8-94CC-D576F8B6AC7B}" type="pres">
      <dgm:prSet presAssocID="{D4E32E6C-B212-4049-B8E9-D33A91D94431}" presName="tx1" presStyleLbl="revTx" presStyleIdx="2" presStyleCnt="3"/>
      <dgm:spPr/>
    </dgm:pt>
    <dgm:pt modelId="{1C5DF957-DADE-4D5D-B9D4-F73CD0F95EBF}" type="pres">
      <dgm:prSet presAssocID="{D4E32E6C-B212-4049-B8E9-D33A91D94431}" presName="vert1" presStyleCnt="0"/>
      <dgm:spPr/>
    </dgm:pt>
  </dgm:ptLst>
  <dgm:cxnLst>
    <dgm:cxn modelId="{968BE268-DDBE-494A-B5BE-FD33BF5F000F}" srcId="{ECE0F47D-9EE4-43C3-A3EC-52840115EB25}" destId="{C0BBC501-E68E-444E-AE0C-F233E6D55B88}" srcOrd="0" destOrd="0" parTransId="{1523BE0D-4B47-4E67-AB14-CD7C7251C129}" sibTransId="{214C1373-71AF-40DE-97A1-0C18CC7459F6}"/>
    <dgm:cxn modelId="{C791C452-3B0D-42C2-BEB4-535C5D775C66}" type="presOf" srcId="{D4E32E6C-B212-4049-B8E9-D33A91D94431}" destId="{C9F9F235-6387-4EC8-94CC-D576F8B6AC7B}" srcOrd="0" destOrd="0" presId="urn:microsoft.com/office/officeart/2008/layout/LinedList"/>
    <dgm:cxn modelId="{90D767AA-88F6-4769-A0F5-A31718C1159A}" type="presOf" srcId="{ECE0F47D-9EE4-43C3-A3EC-52840115EB25}" destId="{BF99A030-01BA-4B2A-8C37-D1F5575AC7F3}" srcOrd="0" destOrd="0" presId="urn:microsoft.com/office/officeart/2008/layout/LinedList"/>
    <dgm:cxn modelId="{981242B7-D61F-43AF-9B5F-927CB081BB00}" srcId="{ECE0F47D-9EE4-43C3-A3EC-52840115EB25}" destId="{483A7A9F-CD43-439E-93E2-90A23CB5E012}" srcOrd="1" destOrd="0" parTransId="{EAA237BF-8FDD-454E-85A8-14284AA44EA0}" sibTransId="{6C268158-0DD5-4EF3-8192-15D0F2F7A2BE}"/>
    <dgm:cxn modelId="{EC84ACD4-746D-45BB-97F4-DB5E030B7D27}" type="presOf" srcId="{C0BBC501-E68E-444E-AE0C-F233E6D55B88}" destId="{C9B4BA27-AB0C-43BF-AAAB-9C861CE9D474}" srcOrd="0" destOrd="0" presId="urn:microsoft.com/office/officeart/2008/layout/LinedList"/>
    <dgm:cxn modelId="{41A114EB-F12D-4637-B5C0-1AFA88D42B0B}" srcId="{ECE0F47D-9EE4-43C3-A3EC-52840115EB25}" destId="{D4E32E6C-B212-4049-B8E9-D33A91D94431}" srcOrd="2" destOrd="0" parTransId="{5BEC3AEE-013D-4EC0-8F11-9EC434837015}" sibTransId="{4AD0705A-F740-42BE-8804-D206334AD84A}"/>
    <dgm:cxn modelId="{F177A1EE-781B-437F-A12D-B20948F95EB0}" type="presOf" srcId="{483A7A9F-CD43-439E-93E2-90A23CB5E012}" destId="{80057E1A-224C-4F36-8D30-F620C5CADFAA}" srcOrd="0" destOrd="0" presId="urn:microsoft.com/office/officeart/2008/layout/LinedList"/>
    <dgm:cxn modelId="{0BC5DCB0-9680-4BB7-AD81-1B441FEBD49F}" type="presParOf" srcId="{BF99A030-01BA-4B2A-8C37-D1F5575AC7F3}" destId="{5663CF42-1F9F-46D3-86CF-47BFE454C9CC}" srcOrd="0" destOrd="0" presId="urn:microsoft.com/office/officeart/2008/layout/LinedList"/>
    <dgm:cxn modelId="{FE1FA587-FB6D-44FC-930B-309EC72A0638}" type="presParOf" srcId="{BF99A030-01BA-4B2A-8C37-D1F5575AC7F3}" destId="{C3EA7B72-5533-4053-85EE-1508F5D54468}" srcOrd="1" destOrd="0" presId="urn:microsoft.com/office/officeart/2008/layout/LinedList"/>
    <dgm:cxn modelId="{EE0E264D-BD05-4BE9-B609-85A9345A0E11}" type="presParOf" srcId="{C3EA7B72-5533-4053-85EE-1508F5D54468}" destId="{C9B4BA27-AB0C-43BF-AAAB-9C861CE9D474}" srcOrd="0" destOrd="0" presId="urn:microsoft.com/office/officeart/2008/layout/LinedList"/>
    <dgm:cxn modelId="{66836148-3724-42A5-8320-C6E19398A434}" type="presParOf" srcId="{C3EA7B72-5533-4053-85EE-1508F5D54468}" destId="{526D2D3D-112D-4A91-8AA6-AA5CD2AA89EF}" srcOrd="1" destOrd="0" presId="urn:microsoft.com/office/officeart/2008/layout/LinedList"/>
    <dgm:cxn modelId="{F6AD18C9-887A-4BB4-994A-4336D792FDB1}" type="presParOf" srcId="{BF99A030-01BA-4B2A-8C37-D1F5575AC7F3}" destId="{92AF1B9B-78EE-4958-A9B9-CD3CBB9FC9E1}" srcOrd="2" destOrd="0" presId="urn:microsoft.com/office/officeart/2008/layout/LinedList"/>
    <dgm:cxn modelId="{4E847F23-1287-4F90-91B3-5283389C6CF1}" type="presParOf" srcId="{BF99A030-01BA-4B2A-8C37-D1F5575AC7F3}" destId="{E8406586-6FDE-4648-BCBA-52D3542F5856}" srcOrd="3" destOrd="0" presId="urn:microsoft.com/office/officeart/2008/layout/LinedList"/>
    <dgm:cxn modelId="{41390DBC-3500-4A87-8CBC-72AB779AB5FC}" type="presParOf" srcId="{E8406586-6FDE-4648-BCBA-52D3542F5856}" destId="{80057E1A-224C-4F36-8D30-F620C5CADFAA}" srcOrd="0" destOrd="0" presId="urn:microsoft.com/office/officeart/2008/layout/LinedList"/>
    <dgm:cxn modelId="{CD431C05-21FE-4289-92FF-0BDE4E5EFAF4}" type="presParOf" srcId="{E8406586-6FDE-4648-BCBA-52D3542F5856}" destId="{26DB7D2E-A5A6-4B8F-A876-B6E9D27EA8BC}" srcOrd="1" destOrd="0" presId="urn:microsoft.com/office/officeart/2008/layout/LinedList"/>
    <dgm:cxn modelId="{E88FFEA4-ADD6-4200-91ED-092CC629F539}" type="presParOf" srcId="{BF99A030-01BA-4B2A-8C37-D1F5575AC7F3}" destId="{2B8F75CE-5525-47D6-A41E-B20F24217755}" srcOrd="4" destOrd="0" presId="urn:microsoft.com/office/officeart/2008/layout/LinedList"/>
    <dgm:cxn modelId="{A4D97494-27B9-4A51-82BC-0CECBB6A69E1}" type="presParOf" srcId="{BF99A030-01BA-4B2A-8C37-D1F5575AC7F3}" destId="{0BA59C20-0F5A-44E2-8804-50B864B8C586}" srcOrd="5" destOrd="0" presId="urn:microsoft.com/office/officeart/2008/layout/LinedList"/>
    <dgm:cxn modelId="{7FFA93A9-6A60-41D7-B1C1-C05BCA8A90E2}" type="presParOf" srcId="{0BA59C20-0F5A-44E2-8804-50B864B8C586}" destId="{C9F9F235-6387-4EC8-94CC-D576F8B6AC7B}" srcOrd="0" destOrd="0" presId="urn:microsoft.com/office/officeart/2008/layout/LinedList"/>
    <dgm:cxn modelId="{6BB810DA-D22E-4CD7-B8DC-9293E5318B05}" type="presParOf" srcId="{0BA59C20-0F5A-44E2-8804-50B864B8C586}" destId="{1C5DF957-DADE-4D5D-B9D4-F73CD0F95EB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0F429C0-2ADB-4152-93AD-9F0D9AD8E203}" type="doc">
      <dgm:prSet loTypeId="urn:microsoft.com/office/officeart/2008/layout/LinedList" loCatId="list" qsTypeId="urn:microsoft.com/office/officeart/2005/8/quickstyle/simple1" qsCatId="simple" csTypeId="urn:microsoft.com/office/officeart/2005/8/colors/accent4_2" csCatId="accent4" phldr="1"/>
      <dgm:spPr/>
      <dgm:t>
        <a:bodyPr/>
        <a:lstStyle/>
        <a:p>
          <a:endParaRPr lang="en-US"/>
        </a:p>
      </dgm:t>
    </dgm:pt>
    <dgm:pt modelId="{2FF391A8-585C-442E-ADD3-692DFA400125}">
      <dgm:prSet custT="1"/>
      <dgm:spPr/>
      <dgm:t>
        <a:bodyPr/>
        <a:lstStyle/>
        <a:p>
          <a:r>
            <a:rPr lang="zh-CN" altLang="en-US" sz="3200" dirty="0"/>
            <a:t>使用物联网技术建立的食品追溯系统，</a:t>
          </a:r>
          <a:r>
            <a:rPr lang="zh-CN" sz="3200" dirty="0"/>
            <a:t>是否可以起到质量信号（</a:t>
          </a:r>
          <a:r>
            <a:rPr lang="en-US" sz="3200" dirty="0"/>
            <a:t>quality signal</a:t>
          </a:r>
          <a:r>
            <a:rPr lang="zh-CN" sz="3200" dirty="0"/>
            <a:t>）的作用？</a:t>
          </a:r>
          <a:endParaRPr lang="en-US" sz="3200" dirty="0"/>
        </a:p>
      </dgm:t>
    </dgm:pt>
    <dgm:pt modelId="{EE1FAB7B-299F-44C4-9975-A8712663D503}" type="parTrans" cxnId="{C52C4FE2-3F5B-4DAA-A753-B814067903BD}">
      <dgm:prSet/>
      <dgm:spPr/>
      <dgm:t>
        <a:bodyPr/>
        <a:lstStyle/>
        <a:p>
          <a:endParaRPr lang="en-US" sz="3200"/>
        </a:p>
      </dgm:t>
    </dgm:pt>
    <dgm:pt modelId="{65988206-B2BC-4AF0-B891-2180F6EED863}" type="sibTrans" cxnId="{C52C4FE2-3F5B-4DAA-A753-B814067903BD}">
      <dgm:prSet/>
      <dgm:spPr/>
      <dgm:t>
        <a:bodyPr/>
        <a:lstStyle/>
        <a:p>
          <a:endParaRPr lang="en-US" sz="3200"/>
        </a:p>
      </dgm:t>
    </dgm:pt>
    <dgm:pt modelId="{169CD67A-6E8D-470C-97A2-4EFDC5E40984}">
      <dgm:prSet custT="1"/>
      <dgm:spPr/>
      <dgm:t>
        <a:bodyPr/>
        <a:lstStyle/>
        <a:p>
          <a:r>
            <a:rPr lang="zh-CN" altLang="en-US" sz="3200" dirty="0"/>
            <a:t>追溯系统</a:t>
          </a:r>
          <a:r>
            <a:rPr lang="zh-CN" sz="3200" dirty="0"/>
            <a:t>对永久品（如汽车</a:t>
          </a:r>
          <a:r>
            <a:rPr lang="zh-CN" altLang="en-US" sz="3200" dirty="0"/>
            <a:t>使用情况</a:t>
          </a:r>
          <a:r>
            <a:rPr lang="zh-CN" sz="3200" dirty="0"/>
            <a:t>）更有效，还是对消耗品（如牛奶</a:t>
          </a:r>
          <a:r>
            <a:rPr lang="zh-CN" altLang="en-US" sz="3200" dirty="0"/>
            <a:t>流通过程</a:t>
          </a:r>
          <a:r>
            <a:rPr lang="zh-CN" sz="3200" dirty="0"/>
            <a:t>）更有效？</a:t>
          </a:r>
          <a:endParaRPr lang="en-US" sz="3200" dirty="0"/>
        </a:p>
      </dgm:t>
    </dgm:pt>
    <dgm:pt modelId="{3E000CF3-9564-4E27-AFA7-B45977B90E0B}" type="parTrans" cxnId="{29F0CECE-69F9-48F7-AAEA-8D68A28C67A0}">
      <dgm:prSet/>
      <dgm:spPr/>
      <dgm:t>
        <a:bodyPr/>
        <a:lstStyle/>
        <a:p>
          <a:endParaRPr lang="en-US" sz="3200"/>
        </a:p>
      </dgm:t>
    </dgm:pt>
    <dgm:pt modelId="{B515FB08-AF66-4BC6-A64E-FB88E142E17D}" type="sibTrans" cxnId="{29F0CECE-69F9-48F7-AAEA-8D68A28C67A0}">
      <dgm:prSet/>
      <dgm:spPr/>
      <dgm:t>
        <a:bodyPr/>
        <a:lstStyle/>
        <a:p>
          <a:endParaRPr lang="en-US" sz="3200"/>
        </a:p>
      </dgm:t>
    </dgm:pt>
    <dgm:pt modelId="{18497387-0EF3-41A7-AA7C-F1009B926A59}">
      <dgm:prSet custT="1"/>
      <dgm:spPr/>
      <dgm:t>
        <a:bodyPr/>
        <a:lstStyle/>
        <a:p>
          <a:r>
            <a:rPr lang="zh-CN" altLang="en-US" sz="3200" dirty="0">
              <a:solidFill>
                <a:srgbClr val="FF0000"/>
              </a:solidFill>
            </a:rPr>
            <a:t>物联网技术</a:t>
          </a:r>
          <a:r>
            <a:rPr lang="zh-CN" altLang="en-US" sz="3200" dirty="0"/>
            <a:t>，能否有效应对逆向选择和道德风险问题？</a:t>
          </a:r>
          <a:endParaRPr lang="en-US" sz="3200" dirty="0"/>
        </a:p>
      </dgm:t>
    </dgm:pt>
    <dgm:pt modelId="{92B1019E-3C0D-4DC4-ABB8-513D411FA1C9}" type="parTrans" cxnId="{F3A6E774-5E24-4123-9579-E19CB9137658}">
      <dgm:prSet/>
      <dgm:spPr/>
      <dgm:t>
        <a:bodyPr/>
        <a:lstStyle/>
        <a:p>
          <a:endParaRPr lang="en-US" sz="3200"/>
        </a:p>
      </dgm:t>
    </dgm:pt>
    <dgm:pt modelId="{B12BD03F-F64D-4DB7-943B-2E648A7B49B6}" type="sibTrans" cxnId="{F3A6E774-5E24-4123-9579-E19CB9137658}">
      <dgm:prSet/>
      <dgm:spPr/>
      <dgm:t>
        <a:bodyPr/>
        <a:lstStyle/>
        <a:p>
          <a:endParaRPr lang="en-US" sz="3200"/>
        </a:p>
      </dgm:t>
    </dgm:pt>
    <dgm:pt modelId="{69BAF3AE-CF8C-46C1-AE8E-FD8B5A800B93}" type="pres">
      <dgm:prSet presAssocID="{00F429C0-2ADB-4152-93AD-9F0D9AD8E203}" presName="vert0" presStyleCnt="0">
        <dgm:presLayoutVars>
          <dgm:dir/>
          <dgm:animOne val="branch"/>
          <dgm:animLvl val="lvl"/>
        </dgm:presLayoutVars>
      </dgm:prSet>
      <dgm:spPr/>
    </dgm:pt>
    <dgm:pt modelId="{BF1D72FC-1B89-4EC2-B7CB-B8B17D1B6BDD}" type="pres">
      <dgm:prSet presAssocID="{2FF391A8-585C-442E-ADD3-692DFA400125}" presName="thickLine" presStyleLbl="alignNode1" presStyleIdx="0" presStyleCnt="3"/>
      <dgm:spPr/>
    </dgm:pt>
    <dgm:pt modelId="{7352576D-B066-40FA-BB95-39AA5194E06F}" type="pres">
      <dgm:prSet presAssocID="{2FF391A8-585C-442E-ADD3-692DFA400125}" presName="horz1" presStyleCnt="0"/>
      <dgm:spPr/>
    </dgm:pt>
    <dgm:pt modelId="{07DEEDB6-0710-4DEF-91F6-073A8B52F7D1}" type="pres">
      <dgm:prSet presAssocID="{2FF391A8-585C-442E-ADD3-692DFA400125}" presName="tx1" presStyleLbl="revTx" presStyleIdx="0" presStyleCnt="3"/>
      <dgm:spPr/>
    </dgm:pt>
    <dgm:pt modelId="{969C4EAA-2956-4AEF-946D-3E009B477B76}" type="pres">
      <dgm:prSet presAssocID="{2FF391A8-585C-442E-ADD3-692DFA400125}" presName="vert1" presStyleCnt="0"/>
      <dgm:spPr/>
    </dgm:pt>
    <dgm:pt modelId="{54C65EC1-C83B-4A9C-B64C-8820ECF0FA73}" type="pres">
      <dgm:prSet presAssocID="{169CD67A-6E8D-470C-97A2-4EFDC5E40984}" presName="thickLine" presStyleLbl="alignNode1" presStyleIdx="1" presStyleCnt="3"/>
      <dgm:spPr/>
    </dgm:pt>
    <dgm:pt modelId="{119D96EB-8834-4230-A9A6-76E7EEED8108}" type="pres">
      <dgm:prSet presAssocID="{169CD67A-6E8D-470C-97A2-4EFDC5E40984}" presName="horz1" presStyleCnt="0"/>
      <dgm:spPr/>
    </dgm:pt>
    <dgm:pt modelId="{24DA4CFD-5DB0-4E49-A38B-05E7ECBE1C1E}" type="pres">
      <dgm:prSet presAssocID="{169CD67A-6E8D-470C-97A2-4EFDC5E40984}" presName="tx1" presStyleLbl="revTx" presStyleIdx="1" presStyleCnt="3"/>
      <dgm:spPr/>
    </dgm:pt>
    <dgm:pt modelId="{5C1C3D7A-02AA-4A6F-8A1B-E64C5E5FDCE6}" type="pres">
      <dgm:prSet presAssocID="{169CD67A-6E8D-470C-97A2-4EFDC5E40984}" presName="vert1" presStyleCnt="0"/>
      <dgm:spPr/>
    </dgm:pt>
    <dgm:pt modelId="{7315EB98-091F-449B-871C-19D6EDD3F127}" type="pres">
      <dgm:prSet presAssocID="{18497387-0EF3-41A7-AA7C-F1009B926A59}" presName="thickLine" presStyleLbl="alignNode1" presStyleIdx="2" presStyleCnt="3"/>
      <dgm:spPr/>
    </dgm:pt>
    <dgm:pt modelId="{D0B30239-E613-41CC-BC5E-156299A778A6}" type="pres">
      <dgm:prSet presAssocID="{18497387-0EF3-41A7-AA7C-F1009B926A59}" presName="horz1" presStyleCnt="0"/>
      <dgm:spPr/>
    </dgm:pt>
    <dgm:pt modelId="{3A71A546-6A2D-497C-B234-C094C20DD9FE}" type="pres">
      <dgm:prSet presAssocID="{18497387-0EF3-41A7-AA7C-F1009B926A59}" presName="tx1" presStyleLbl="revTx" presStyleIdx="2" presStyleCnt="3"/>
      <dgm:spPr/>
    </dgm:pt>
    <dgm:pt modelId="{FC831DD8-86D9-45A0-A3F7-B3F83A5FF2B2}" type="pres">
      <dgm:prSet presAssocID="{18497387-0EF3-41A7-AA7C-F1009B926A59}" presName="vert1" presStyleCnt="0"/>
      <dgm:spPr/>
    </dgm:pt>
  </dgm:ptLst>
  <dgm:cxnLst>
    <dgm:cxn modelId="{046B0C10-07C0-4D4D-8491-31F2EE86E864}" type="presOf" srcId="{2FF391A8-585C-442E-ADD3-692DFA400125}" destId="{07DEEDB6-0710-4DEF-91F6-073A8B52F7D1}" srcOrd="0" destOrd="0" presId="urn:microsoft.com/office/officeart/2008/layout/LinedList"/>
    <dgm:cxn modelId="{D2A85C2B-2CE0-440E-A7AB-008D8579C340}" type="presOf" srcId="{00F429C0-2ADB-4152-93AD-9F0D9AD8E203}" destId="{69BAF3AE-CF8C-46C1-AE8E-FD8B5A800B93}" srcOrd="0" destOrd="0" presId="urn:microsoft.com/office/officeart/2008/layout/LinedList"/>
    <dgm:cxn modelId="{DD5D9A3E-2597-45F4-99FB-003D2AD9CAEE}" type="presOf" srcId="{169CD67A-6E8D-470C-97A2-4EFDC5E40984}" destId="{24DA4CFD-5DB0-4E49-A38B-05E7ECBE1C1E}" srcOrd="0" destOrd="0" presId="urn:microsoft.com/office/officeart/2008/layout/LinedList"/>
    <dgm:cxn modelId="{F3A6E774-5E24-4123-9579-E19CB9137658}" srcId="{00F429C0-2ADB-4152-93AD-9F0D9AD8E203}" destId="{18497387-0EF3-41A7-AA7C-F1009B926A59}" srcOrd="2" destOrd="0" parTransId="{92B1019E-3C0D-4DC4-ABB8-513D411FA1C9}" sibTransId="{B12BD03F-F64D-4DB7-943B-2E648A7B49B6}"/>
    <dgm:cxn modelId="{90993BBA-B4E8-4497-BF94-1118600A8222}" type="presOf" srcId="{18497387-0EF3-41A7-AA7C-F1009B926A59}" destId="{3A71A546-6A2D-497C-B234-C094C20DD9FE}" srcOrd="0" destOrd="0" presId="urn:microsoft.com/office/officeart/2008/layout/LinedList"/>
    <dgm:cxn modelId="{29F0CECE-69F9-48F7-AAEA-8D68A28C67A0}" srcId="{00F429C0-2ADB-4152-93AD-9F0D9AD8E203}" destId="{169CD67A-6E8D-470C-97A2-4EFDC5E40984}" srcOrd="1" destOrd="0" parTransId="{3E000CF3-9564-4E27-AFA7-B45977B90E0B}" sibTransId="{B515FB08-AF66-4BC6-A64E-FB88E142E17D}"/>
    <dgm:cxn modelId="{C52C4FE2-3F5B-4DAA-A753-B814067903BD}" srcId="{00F429C0-2ADB-4152-93AD-9F0D9AD8E203}" destId="{2FF391A8-585C-442E-ADD3-692DFA400125}" srcOrd="0" destOrd="0" parTransId="{EE1FAB7B-299F-44C4-9975-A8712663D503}" sibTransId="{65988206-B2BC-4AF0-B891-2180F6EED863}"/>
    <dgm:cxn modelId="{D32579ED-8F9B-496A-A6B1-A7F608F46D06}" type="presParOf" srcId="{69BAF3AE-CF8C-46C1-AE8E-FD8B5A800B93}" destId="{BF1D72FC-1B89-4EC2-B7CB-B8B17D1B6BDD}" srcOrd="0" destOrd="0" presId="urn:microsoft.com/office/officeart/2008/layout/LinedList"/>
    <dgm:cxn modelId="{54817E1D-89D0-4E78-A023-31072D1605A8}" type="presParOf" srcId="{69BAF3AE-CF8C-46C1-AE8E-FD8B5A800B93}" destId="{7352576D-B066-40FA-BB95-39AA5194E06F}" srcOrd="1" destOrd="0" presId="urn:microsoft.com/office/officeart/2008/layout/LinedList"/>
    <dgm:cxn modelId="{46DB3504-91AB-4BCC-85B5-D0D16E42C6C2}" type="presParOf" srcId="{7352576D-B066-40FA-BB95-39AA5194E06F}" destId="{07DEEDB6-0710-4DEF-91F6-073A8B52F7D1}" srcOrd="0" destOrd="0" presId="urn:microsoft.com/office/officeart/2008/layout/LinedList"/>
    <dgm:cxn modelId="{B23CD6C8-DCAA-40B6-9F9B-CB397DACB953}" type="presParOf" srcId="{7352576D-B066-40FA-BB95-39AA5194E06F}" destId="{969C4EAA-2956-4AEF-946D-3E009B477B76}" srcOrd="1" destOrd="0" presId="urn:microsoft.com/office/officeart/2008/layout/LinedList"/>
    <dgm:cxn modelId="{E7E5F16C-D055-4586-A9FC-18E7433677EC}" type="presParOf" srcId="{69BAF3AE-CF8C-46C1-AE8E-FD8B5A800B93}" destId="{54C65EC1-C83B-4A9C-B64C-8820ECF0FA73}" srcOrd="2" destOrd="0" presId="urn:microsoft.com/office/officeart/2008/layout/LinedList"/>
    <dgm:cxn modelId="{43D1CD3C-2194-4FE7-869C-BF3E458D8A5F}" type="presParOf" srcId="{69BAF3AE-CF8C-46C1-AE8E-FD8B5A800B93}" destId="{119D96EB-8834-4230-A9A6-76E7EEED8108}" srcOrd="3" destOrd="0" presId="urn:microsoft.com/office/officeart/2008/layout/LinedList"/>
    <dgm:cxn modelId="{FCD7C9BF-AB5F-4D6D-86CD-0866314A0D5F}" type="presParOf" srcId="{119D96EB-8834-4230-A9A6-76E7EEED8108}" destId="{24DA4CFD-5DB0-4E49-A38B-05E7ECBE1C1E}" srcOrd="0" destOrd="0" presId="urn:microsoft.com/office/officeart/2008/layout/LinedList"/>
    <dgm:cxn modelId="{95F385D4-C744-440E-B6F2-6E0487F93484}" type="presParOf" srcId="{119D96EB-8834-4230-A9A6-76E7EEED8108}" destId="{5C1C3D7A-02AA-4A6F-8A1B-E64C5E5FDCE6}" srcOrd="1" destOrd="0" presId="urn:microsoft.com/office/officeart/2008/layout/LinedList"/>
    <dgm:cxn modelId="{2E755FFC-F7A0-4039-94D4-79532E3FCD17}" type="presParOf" srcId="{69BAF3AE-CF8C-46C1-AE8E-FD8B5A800B93}" destId="{7315EB98-091F-449B-871C-19D6EDD3F127}" srcOrd="4" destOrd="0" presId="urn:microsoft.com/office/officeart/2008/layout/LinedList"/>
    <dgm:cxn modelId="{64E79B1C-5EB0-4E5F-8EC0-C589E3C28967}" type="presParOf" srcId="{69BAF3AE-CF8C-46C1-AE8E-FD8B5A800B93}" destId="{D0B30239-E613-41CC-BC5E-156299A778A6}" srcOrd="5" destOrd="0" presId="urn:microsoft.com/office/officeart/2008/layout/LinedList"/>
    <dgm:cxn modelId="{DCACEC9C-4184-4046-857D-2AAA3FCECA13}" type="presParOf" srcId="{D0B30239-E613-41CC-BC5E-156299A778A6}" destId="{3A71A546-6A2D-497C-B234-C094C20DD9FE}" srcOrd="0" destOrd="0" presId="urn:microsoft.com/office/officeart/2008/layout/LinedList"/>
    <dgm:cxn modelId="{43A93DAA-0BFF-400C-B06B-6A79FC4C6E85}" type="presParOf" srcId="{D0B30239-E613-41CC-BC5E-156299A778A6}" destId="{FC831DD8-86D9-45A0-A3F7-B3F83A5FF2B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CC4316-539E-4E11-B8EF-C835859BCD5B}">
      <dsp:nvSpPr>
        <dsp:cNvPr id="0" name=""/>
        <dsp:cNvSpPr/>
      </dsp:nvSpPr>
      <dsp:spPr>
        <a:xfrm>
          <a:off x="0" y="2492"/>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9F77F9-DAB9-4D57-A05B-05C497BC8DAF}">
      <dsp:nvSpPr>
        <dsp:cNvPr id="0" name=""/>
        <dsp:cNvSpPr/>
      </dsp:nvSpPr>
      <dsp:spPr>
        <a:xfrm>
          <a:off x="0" y="2492"/>
          <a:ext cx="6492875"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Robert Solow</a:t>
          </a:r>
          <a:r>
            <a:rPr lang="zh-CN" sz="3200" kern="1200" dirty="0"/>
            <a:t>的</a:t>
          </a:r>
          <a:r>
            <a:rPr lang="zh-CN" sz="3200" kern="1200" dirty="0">
              <a:solidFill>
                <a:srgbClr val="FF0000"/>
              </a:solidFill>
            </a:rPr>
            <a:t>生产率悖论</a:t>
          </a:r>
          <a:r>
            <a:rPr lang="zh-CN" sz="3200" kern="1200" dirty="0"/>
            <a:t>（</a:t>
          </a:r>
          <a:r>
            <a:rPr lang="en-US" sz="3200" kern="1200" dirty="0"/>
            <a:t> productivity paradox </a:t>
          </a:r>
          <a:r>
            <a:rPr lang="zh-CN" sz="3200" kern="1200" dirty="0"/>
            <a:t>）</a:t>
          </a:r>
          <a:endParaRPr lang="en-US" sz="3200" kern="1200" dirty="0"/>
        </a:p>
      </dsp:txBody>
      <dsp:txXfrm>
        <a:off x="0" y="2492"/>
        <a:ext cx="6492875" cy="1700138"/>
      </dsp:txXfrm>
    </dsp:sp>
    <dsp:sp modelId="{6F4E4741-D452-43FF-8B13-AFEF208CA04C}">
      <dsp:nvSpPr>
        <dsp:cNvPr id="0" name=""/>
        <dsp:cNvSpPr/>
      </dsp:nvSpPr>
      <dsp:spPr>
        <a:xfrm>
          <a:off x="0" y="1702630"/>
          <a:ext cx="6492875"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84076F-225C-499F-9071-D13D35C62013}">
      <dsp:nvSpPr>
        <dsp:cNvPr id="0" name=""/>
        <dsp:cNvSpPr/>
      </dsp:nvSpPr>
      <dsp:spPr>
        <a:xfrm>
          <a:off x="0" y="1702630"/>
          <a:ext cx="6486534" cy="3400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zh-CN" sz="3200" kern="1200" dirty="0"/>
            <a:t>我们到处都看得见计算机，就是在生产率统计方面却看不见计算机（</a:t>
          </a:r>
          <a:r>
            <a:rPr lang="en-US" sz="3200" u="sng" kern="1200" dirty="0">
              <a:solidFill>
                <a:srgbClr val="FF0000"/>
              </a:solidFill>
            </a:rPr>
            <a:t>Computers everywhere except in the productivity statistics</a:t>
          </a:r>
          <a:r>
            <a:rPr lang="en-US" sz="3200" kern="1200" dirty="0"/>
            <a:t>.</a:t>
          </a:r>
          <a:r>
            <a:rPr lang="zh-CN" sz="3200" kern="1200" dirty="0"/>
            <a:t>）。</a:t>
          </a:r>
          <a:r>
            <a:rPr lang="en-US" sz="3200" kern="1200" dirty="0"/>
            <a:t>IT</a:t>
          </a:r>
          <a:r>
            <a:rPr lang="zh-CN" sz="3200" kern="1200" dirty="0"/>
            <a:t>产业无处不在，而它对生产率的推动作用却微乎其微。</a:t>
          </a:r>
          <a:endParaRPr lang="en-US" sz="3200" kern="1200" dirty="0"/>
        </a:p>
      </dsp:txBody>
      <dsp:txXfrm>
        <a:off x="0" y="1702630"/>
        <a:ext cx="6486534" cy="34002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92192A-23EF-401D-81F2-121B3549A0F4}">
      <dsp:nvSpPr>
        <dsp:cNvPr id="0" name=""/>
        <dsp:cNvSpPr/>
      </dsp:nvSpPr>
      <dsp:spPr>
        <a:xfrm>
          <a:off x="0" y="0"/>
          <a:ext cx="6492875"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F2A31C-36FC-45F8-9114-18411344F534}">
      <dsp:nvSpPr>
        <dsp:cNvPr id="0" name=""/>
        <dsp:cNvSpPr/>
      </dsp:nvSpPr>
      <dsp:spPr>
        <a:xfrm>
          <a:off x="0" y="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altLang="zh-CN" sz="2700" kern="1200" dirty="0"/>
            <a:t>1. </a:t>
          </a:r>
          <a:r>
            <a:rPr lang="zh-CN" sz="2700" kern="1200" dirty="0"/>
            <a:t>实现整个医疗卫生服务体系的</a:t>
          </a:r>
          <a:r>
            <a:rPr lang="zh-CN" sz="2700" kern="1200" dirty="0">
              <a:solidFill>
                <a:srgbClr val="FF0000"/>
              </a:solidFill>
            </a:rPr>
            <a:t>数字化</a:t>
          </a:r>
          <a:endParaRPr lang="en-US" sz="2700" kern="1200" dirty="0">
            <a:solidFill>
              <a:srgbClr val="FF0000"/>
            </a:solidFill>
          </a:endParaRPr>
        </a:p>
      </dsp:txBody>
      <dsp:txXfrm>
        <a:off x="0" y="0"/>
        <a:ext cx="6492875" cy="1276350"/>
      </dsp:txXfrm>
    </dsp:sp>
    <dsp:sp modelId="{F257F796-DB3E-4668-B3D0-F3B7DE29DFF5}">
      <dsp:nvSpPr>
        <dsp:cNvPr id="0" name=""/>
        <dsp:cNvSpPr/>
      </dsp:nvSpPr>
      <dsp:spPr>
        <a:xfrm>
          <a:off x="0" y="1276350"/>
          <a:ext cx="6492875"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4BED27-0F78-44FD-9967-14DF6D0A4106}">
      <dsp:nvSpPr>
        <dsp:cNvPr id="0" name=""/>
        <dsp:cNvSpPr/>
      </dsp:nvSpPr>
      <dsp:spPr>
        <a:xfrm>
          <a:off x="0" y="127635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altLang="zh-CN" sz="2700" kern="1200" dirty="0"/>
            <a:t>2. </a:t>
          </a:r>
          <a:r>
            <a:rPr lang="zh-CN" sz="2700" kern="1200" dirty="0"/>
            <a:t>不同医疗信息系统之间实现</a:t>
          </a:r>
          <a:r>
            <a:rPr lang="zh-CN" sz="2700" kern="1200" dirty="0">
              <a:solidFill>
                <a:srgbClr val="FF0000"/>
              </a:solidFill>
            </a:rPr>
            <a:t>互联</a:t>
          </a:r>
          <a:endParaRPr lang="en-US" sz="2700" kern="1200" dirty="0">
            <a:solidFill>
              <a:srgbClr val="FF0000"/>
            </a:solidFill>
          </a:endParaRPr>
        </a:p>
      </dsp:txBody>
      <dsp:txXfrm>
        <a:off x="0" y="1276350"/>
        <a:ext cx="6492875" cy="1276350"/>
      </dsp:txXfrm>
    </dsp:sp>
    <dsp:sp modelId="{ADED3894-73BF-43FD-A432-B5CF20AA8075}">
      <dsp:nvSpPr>
        <dsp:cNvPr id="0" name=""/>
        <dsp:cNvSpPr/>
      </dsp:nvSpPr>
      <dsp:spPr>
        <a:xfrm>
          <a:off x="0" y="2552700"/>
          <a:ext cx="6492875"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E9418F-6096-4718-8912-AA5BD37A043C}">
      <dsp:nvSpPr>
        <dsp:cNvPr id="0" name=""/>
        <dsp:cNvSpPr/>
      </dsp:nvSpPr>
      <dsp:spPr>
        <a:xfrm>
          <a:off x="0" y="255270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altLang="zh-CN" sz="2700" kern="1200" dirty="0"/>
            <a:t>3. </a:t>
          </a:r>
          <a:r>
            <a:rPr lang="zh-CN" sz="2700" kern="1200" dirty="0"/>
            <a:t>充分发挥</a:t>
          </a:r>
          <a:r>
            <a:rPr lang="zh-CN" sz="2700" kern="1200" dirty="0">
              <a:solidFill>
                <a:srgbClr val="FF0000"/>
              </a:solidFill>
            </a:rPr>
            <a:t>医疗大数据</a:t>
          </a:r>
          <a:r>
            <a:rPr lang="zh-CN" sz="2700" kern="1200" dirty="0"/>
            <a:t>的价值</a:t>
          </a:r>
          <a:endParaRPr lang="en-US" altLang="zh-CN" sz="2700" kern="1200" dirty="0"/>
        </a:p>
        <a:p>
          <a:pPr marL="0" lvl="0" indent="0" algn="l" defTabSz="1200150">
            <a:lnSpc>
              <a:spcPct val="90000"/>
            </a:lnSpc>
            <a:spcBef>
              <a:spcPct val="0"/>
            </a:spcBef>
            <a:spcAft>
              <a:spcPct val="35000"/>
            </a:spcAft>
            <a:buNone/>
          </a:pPr>
          <a:r>
            <a:rPr lang="zh-CN" altLang="en-US" sz="2700" kern="1200" dirty="0"/>
            <a:t>（</a:t>
          </a:r>
          <a:r>
            <a:rPr lang="en-US" altLang="zh-CN" sz="2700" kern="1200" dirty="0"/>
            <a:t>1-3</a:t>
          </a:r>
          <a:r>
            <a:rPr lang="zh-CN" altLang="en-US" sz="2700" kern="1200" dirty="0"/>
            <a:t>要求改变</a:t>
          </a:r>
          <a:r>
            <a:rPr lang="zh-CN" altLang="en-US" sz="2700" u="sng" kern="1200" dirty="0">
              <a:solidFill>
                <a:srgbClr val="FF0000"/>
              </a:solidFill>
            </a:rPr>
            <a:t>组织运作流程</a:t>
          </a:r>
          <a:r>
            <a:rPr lang="zh-CN" altLang="en-US" sz="2700" kern="1200" dirty="0"/>
            <a:t>）</a:t>
          </a:r>
          <a:endParaRPr lang="en-US" sz="2700" kern="1200" dirty="0"/>
        </a:p>
      </dsp:txBody>
      <dsp:txXfrm>
        <a:off x="0" y="2552700"/>
        <a:ext cx="6492875" cy="1276350"/>
      </dsp:txXfrm>
    </dsp:sp>
    <dsp:sp modelId="{D8808B53-7382-4965-AB7A-EFC4E2181846}">
      <dsp:nvSpPr>
        <dsp:cNvPr id="0" name=""/>
        <dsp:cNvSpPr/>
      </dsp:nvSpPr>
      <dsp:spPr>
        <a:xfrm>
          <a:off x="0" y="3829050"/>
          <a:ext cx="6492875"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755542-DFE8-4E4F-9CF0-5E686846CD7F}">
      <dsp:nvSpPr>
        <dsp:cNvPr id="0" name=""/>
        <dsp:cNvSpPr/>
      </dsp:nvSpPr>
      <dsp:spPr>
        <a:xfrm>
          <a:off x="0" y="382905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altLang="zh-CN" sz="2700" kern="1200" dirty="0"/>
            <a:t>4. </a:t>
          </a:r>
          <a:r>
            <a:rPr lang="zh-CN" sz="2700" kern="1200" dirty="0"/>
            <a:t>以技术促进</a:t>
          </a:r>
          <a:r>
            <a:rPr lang="zh-CN" sz="2700" kern="1200" dirty="0">
              <a:solidFill>
                <a:srgbClr val="FF0000"/>
              </a:solidFill>
            </a:rPr>
            <a:t>医疗</a:t>
          </a:r>
          <a:r>
            <a:rPr lang="zh-CN" altLang="en-US" sz="2700" kern="1200" dirty="0">
              <a:solidFill>
                <a:srgbClr val="FF0000"/>
              </a:solidFill>
            </a:rPr>
            <a:t>服务</a:t>
          </a:r>
          <a:r>
            <a:rPr lang="zh-CN" sz="2700" kern="1200" dirty="0">
              <a:solidFill>
                <a:srgbClr val="FF0000"/>
              </a:solidFill>
            </a:rPr>
            <a:t>体系改革</a:t>
          </a:r>
          <a:r>
            <a:rPr lang="zh-CN" sz="2700" kern="1200" dirty="0"/>
            <a:t>，完善医疗制度、建设医疗机构、改进医疗文化</a:t>
          </a:r>
          <a:endParaRPr lang="en-US" sz="2700" kern="1200" dirty="0"/>
        </a:p>
      </dsp:txBody>
      <dsp:txXfrm>
        <a:off x="0" y="3829050"/>
        <a:ext cx="6492875" cy="12763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8C538E-9848-49DB-A215-9F18B7EEA635}">
      <dsp:nvSpPr>
        <dsp:cNvPr id="0" name=""/>
        <dsp:cNvSpPr/>
      </dsp:nvSpPr>
      <dsp:spPr>
        <a:xfrm>
          <a:off x="0" y="3015"/>
          <a:ext cx="6269038" cy="138619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zh-CN" sz="3200" kern="1200"/>
            <a:t>情境：商业医疗保险公司无法区分投保人的疾病风险</a:t>
          </a:r>
          <a:endParaRPr lang="en-US" sz="3200" kern="1200"/>
        </a:p>
      </dsp:txBody>
      <dsp:txXfrm>
        <a:off x="67668" y="70683"/>
        <a:ext cx="6133702" cy="1250855"/>
      </dsp:txXfrm>
    </dsp:sp>
    <dsp:sp modelId="{1938780A-A23E-4D65-8CDE-A53AB291748C}">
      <dsp:nvSpPr>
        <dsp:cNvPr id="0" name=""/>
        <dsp:cNvSpPr/>
      </dsp:nvSpPr>
      <dsp:spPr>
        <a:xfrm>
          <a:off x="0" y="1403424"/>
          <a:ext cx="6269038" cy="1386191"/>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zh-CN" sz="3200" kern="1200" dirty="0"/>
            <a:t>问题</a:t>
          </a:r>
          <a:r>
            <a:rPr lang="zh-CN" altLang="en-US" sz="3200" kern="1200" dirty="0"/>
            <a:t>讨论</a:t>
          </a:r>
          <a:endParaRPr lang="en-US" sz="3200" kern="1200" dirty="0"/>
        </a:p>
      </dsp:txBody>
      <dsp:txXfrm>
        <a:off x="67668" y="1471092"/>
        <a:ext cx="6133702" cy="1250855"/>
      </dsp:txXfrm>
    </dsp:sp>
    <dsp:sp modelId="{D4DD9602-5CED-4F69-9D4A-4B535973977B}">
      <dsp:nvSpPr>
        <dsp:cNvPr id="0" name=""/>
        <dsp:cNvSpPr/>
      </dsp:nvSpPr>
      <dsp:spPr>
        <a:xfrm>
          <a:off x="0" y="2789616"/>
          <a:ext cx="6269038" cy="2779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042" tIns="40640" rIns="227584" bIns="40640" numCol="1" spcCol="1270" anchor="t" anchorCtr="0">
          <a:noAutofit/>
        </a:bodyPr>
        <a:lstStyle/>
        <a:p>
          <a:pPr marL="285750" lvl="1" indent="-285750" algn="l" defTabSz="1422400">
            <a:lnSpc>
              <a:spcPct val="90000"/>
            </a:lnSpc>
            <a:spcBef>
              <a:spcPct val="0"/>
            </a:spcBef>
            <a:spcAft>
              <a:spcPct val="20000"/>
            </a:spcAft>
            <a:buChar char="•"/>
          </a:pPr>
          <a:r>
            <a:rPr lang="zh-CN" sz="3200" kern="1200" dirty="0"/>
            <a:t>信息不对称会对商业医疗保险市场带来什么影响？</a:t>
          </a:r>
          <a:endParaRPr lang="en-US" sz="3200" kern="1200" dirty="0"/>
        </a:p>
        <a:p>
          <a:pPr marL="285750" lvl="1" indent="-285750" algn="l" defTabSz="1422400">
            <a:lnSpc>
              <a:spcPct val="90000"/>
            </a:lnSpc>
            <a:spcBef>
              <a:spcPct val="0"/>
            </a:spcBef>
            <a:spcAft>
              <a:spcPct val="20000"/>
            </a:spcAft>
            <a:buChar char="•"/>
          </a:pPr>
          <a:r>
            <a:rPr lang="zh-CN" sz="3200" kern="1200" dirty="0"/>
            <a:t>个体的投保行为将会如何？</a:t>
          </a:r>
          <a:endParaRPr lang="en-US" sz="3200" kern="1200" dirty="0"/>
        </a:p>
        <a:p>
          <a:pPr marL="285750" lvl="1" indent="-285750" algn="l" defTabSz="1422400">
            <a:lnSpc>
              <a:spcPct val="90000"/>
            </a:lnSpc>
            <a:spcBef>
              <a:spcPct val="0"/>
            </a:spcBef>
            <a:spcAft>
              <a:spcPct val="20000"/>
            </a:spcAft>
            <a:buChar char="•"/>
          </a:pPr>
          <a:r>
            <a:rPr lang="zh-CN" sz="3200" kern="1200"/>
            <a:t>投保之后，个体的健康行为及就医行为将会如何？</a:t>
          </a:r>
          <a:endParaRPr lang="en-US" sz="3200" kern="1200"/>
        </a:p>
      </dsp:txBody>
      <dsp:txXfrm>
        <a:off x="0" y="2789616"/>
        <a:ext cx="6269038" cy="27794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F12B19-99D9-4218-8979-55C5B334E6F3}">
      <dsp:nvSpPr>
        <dsp:cNvPr id="0" name=""/>
        <dsp:cNvSpPr/>
      </dsp:nvSpPr>
      <dsp:spPr>
        <a:xfrm>
          <a:off x="3260" y="374533"/>
          <a:ext cx="3648135" cy="128294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sz="2800" kern="1200" dirty="0"/>
            <a:t>含义：劣币驱逐良币，“劣胜优汰”</a:t>
          </a:r>
          <a:endParaRPr lang="en-US" sz="2800" kern="1200" dirty="0"/>
        </a:p>
      </dsp:txBody>
      <dsp:txXfrm>
        <a:off x="40836" y="412109"/>
        <a:ext cx="3572983" cy="1207794"/>
      </dsp:txXfrm>
    </dsp:sp>
    <dsp:sp modelId="{5046CCA7-2CA6-4C13-B464-BF4ADF5F2150}">
      <dsp:nvSpPr>
        <dsp:cNvPr id="0" name=""/>
        <dsp:cNvSpPr/>
      </dsp:nvSpPr>
      <dsp:spPr>
        <a:xfrm>
          <a:off x="3260" y="2418171"/>
          <a:ext cx="2565893" cy="221117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sz="2800" kern="1200" dirty="0"/>
            <a:t>逻辑：根据平均疾病风险设定保险费率后</a:t>
          </a:r>
          <a:endParaRPr lang="en-US" sz="2800" kern="1200" dirty="0"/>
        </a:p>
      </dsp:txBody>
      <dsp:txXfrm>
        <a:off x="68023" y="2482934"/>
        <a:ext cx="2436367" cy="2081645"/>
      </dsp:txXfrm>
    </dsp:sp>
    <dsp:sp modelId="{637D03F0-B22F-4CA0-8AD6-385EE9608F11}">
      <dsp:nvSpPr>
        <dsp:cNvPr id="0" name=""/>
        <dsp:cNvSpPr/>
      </dsp:nvSpPr>
      <dsp:spPr>
        <a:xfrm rot="18365081">
          <a:off x="2211032" y="2798896"/>
          <a:ext cx="1742600" cy="41443"/>
        </a:xfrm>
        <a:custGeom>
          <a:avLst/>
          <a:gdLst/>
          <a:ahLst/>
          <a:cxnLst/>
          <a:rect l="0" t="0" r="0" b="0"/>
          <a:pathLst>
            <a:path>
              <a:moveTo>
                <a:pt x="0" y="20721"/>
              </a:moveTo>
              <a:lnTo>
                <a:pt x="1742600" y="2072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38767" y="2776052"/>
        <a:ext cx="87130" cy="87130"/>
      </dsp:txXfrm>
    </dsp:sp>
    <dsp:sp modelId="{147E80F6-CA85-4197-85FC-DC14A19DC53E}">
      <dsp:nvSpPr>
        <dsp:cNvPr id="0" name=""/>
        <dsp:cNvSpPr/>
      </dsp:nvSpPr>
      <dsp:spPr>
        <a:xfrm>
          <a:off x="3595511" y="1474005"/>
          <a:ext cx="2967763" cy="1282946"/>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sz="2800" kern="1200" dirty="0"/>
            <a:t>疾病风险低的消费者，不愿意投保</a:t>
          </a:r>
          <a:endParaRPr lang="en-US" sz="2800" kern="1200" dirty="0"/>
        </a:p>
      </dsp:txBody>
      <dsp:txXfrm>
        <a:off x="3633087" y="1511581"/>
        <a:ext cx="2892611" cy="1207794"/>
      </dsp:txXfrm>
    </dsp:sp>
    <dsp:sp modelId="{D702170B-8912-4605-AA29-D6C42D2CB2BB}">
      <dsp:nvSpPr>
        <dsp:cNvPr id="0" name=""/>
        <dsp:cNvSpPr/>
      </dsp:nvSpPr>
      <dsp:spPr>
        <a:xfrm rot="2142401">
          <a:off x="2450350" y="3871881"/>
          <a:ext cx="1263962" cy="41443"/>
        </a:xfrm>
        <a:custGeom>
          <a:avLst/>
          <a:gdLst/>
          <a:ahLst/>
          <a:cxnLst/>
          <a:rect l="0" t="0" r="0" b="0"/>
          <a:pathLst>
            <a:path>
              <a:moveTo>
                <a:pt x="0" y="20721"/>
              </a:moveTo>
              <a:lnTo>
                <a:pt x="1263962" y="2072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50733" y="3861004"/>
        <a:ext cx="63198" cy="63198"/>
      </dsp:txXfrm>
    </dsp:sp>
    <dsp:sp modelId="{7888EADC-CCB0-4148-B0E8-98417ACB83AD}">
      <dsp:nvSpPr>
        <dsp:cNvPr id="0" name=""/>
        <dsp:cNvSpPr/>
      </dsp:nvSpPr>
      <dsp:spPr>
        <a:xfrm>
          <a:off x="3595511" y="3619977"/>
          <a:ext cx="2908799" cy="1282946"/>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sz="2800" kern="1200" dirty="0"/>
            <a:t>疾病风险高的消费者，积极投保</a:t>
          </a:r>
          <a:endParaRPr lang="en-US" sz="2800" kern="1200" dirty="0"/>
        </a:p>
      </dsp:txBody>
      <dsp:txXfrm>
        <a:off x="3633087" y="3657553"/>
        <a:ext cx="2833647" cy="120779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63CF42-1F9F-46D3-86CF-47BFE454C9CC}">
      <dsp:nvSpPr>
        <dsp:cNvPr id="0" name=""/>
        <dsp:cNvSpPr/>
      </dsp:nvSpPr>
      <dsp:spPr>
        <a:xfrm>
          <a:off x="0" y="2492"/>
          <a:ext cx="6492875"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B4BA27-AB0C-43BF-AAAB-9C861CE9D474}">
      <dsp:nvSpPr>
        <dsp:cNvPr id="0" name=""/>
        <dsp:cNvSpPr/>
      </dsp:nvSpPr>
      <dsp:spPr>
        <a:xfrm>
          <a:off x="0" y="2492"/>
          <a:ext cx="6492875"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zh-CN" sz="3200" kern="1200" dirty="0"/>
            <a:t>私有信息较多的一方发送信号，信息较少的一方则进行</a:t>
          </a:r>
          <a:r>
            <a:rPr lang="zh-CN" altLang="en-US" sz="3200" kern="1200" dirty="0"/>
            <a:t>筛选</a:t>
          </a:r>
          <a:endParaRPr lang="en-US" sz="3200" kern="1200" dirty="0"/>
        </a:p>
      </dsp:txBody>
      <dsp:txXfrm>
        <a:off x="0" y="2492"/>
        <a:ext cx="6492875" cy="1700138"/>
      </dsp:txXfrm>
    </dsp:sp>
    <dsp:sp modelId="{92AF1B9B-78EE-4958-A9B9-CD3CBB9FC9E1}">
      <dsp:nvSpPr>
        <dsp:cNvPr id="0" name=""/>
        <dsp:cNvSpPr/>
      </dsp:nvSpPr>
      <dsp:spPr>
        <a:xfrm>
          <a:off x="0" y="1702630"/>
          <a:ext cx="6492875"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057E1A-224C-4F36-8D30-F620C5CADFAA}">
      <dsp:nvSpPr>
        <dsp:cNvPr id="0" name=""/>
        <dsp:cNvSpPr/>
      </dsp:nvSpPr>
      <dsp:spPr>
        <a:xfrm>
          <a:off x="0" y="1702630"/>
          <a:ext cx="6492875"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zh-CN" sz="3200" kern="1200" dirty="0">
              <a:solidFill>
                <a:srgbClr val="FF0000"/>
              </a:solidFill>
            </a:rPr>
            <a:t>信号传递（</a:t>
          </a:r>
          <a:r>
            <a:rPr lang="en-US" sz="3200" kern="1200" dirty="0">
              <a:solidFill>
                <a:srgbClr val="FF0000"/>
              </a:solidFill>
            </a:rPr>
            <a:t>signaling</a:t>
          </a:r>
          <a:r>
            <a:rPr lang="zh-CN" sz="3200" kern="1200" dirty="0">
              <a:solidFill>
                <a:srgbClr val="FF0000"/>
              </a:solidFill>
            </a:rPr>
            <a:t>）</a:t>
          </a:r>
          <a:r>
            <a:rPr lang="zh-CN" sz="3200" kern="1200" dirty="0"/>
            <a:t>：提供假货赔偿保证、售后保障、第三方认证、建立强势品牌、广告</a:t>
          </a:r>
          <a:endParaRPr lang="en-US" sz="3200" kern="1200" dirty="0"/>
        </a:p>
      </dsp:txBody>
      <dsp:txXfrm>
        <a:off x="0" y="1702630"/>
        <a:ext cx="6492875" cy="1700138"/>
      </dsp:txXfrm>
    </dsp:sp>
    <dsp:sp modelId="{2B8F75CE-5525-47D6-A41E-B20F24217755}">
      <dsp:nvSpPr>
        <dsp:cNvPr id="0" name=""/>
        <dsp:cNvSpPr/>
      </dsp:nvSpPr>
      <dsp:spPr>
        <a:xfrm>
          <a:off x="0" y="3402769"/>
          <a:ext cx="6492875"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F9F235-6387-4EC8-94CC-D576F8B6AC7B}">
      <dsp:nvSpPr>
        <dsp:cNvPr id="0" name=""/>
        <dsp:cNvSpPr/>
      </dsp:nvSpPr>
      <dsp:spPr>
        <a:xfrm>
          <a:off x="0" y="3402769"/>
          <a:ext cx="6492875"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zh-CN" altLang="en-US" sz="3200" kern="1200" dirty="0">
              <a:solidFill>
                <a:srgbClr val="FF0000"/>
              </a:solidFill>
            </a:rPr>
            <a:t>筛选</a:t>
          </a:r>
          <a:r>
            <a:rPr lang="zh-CN" sz="3200" kern="1200" dirty="0">
              <a:solidFill>
                <a:srgbClr val="FF0000"/>
              </a:solidFill>
            </a:rPr>
            <a:t>（</a:t>
          </a:r>
          <a:r>
            <a:rPr lang="en-US" sz="3200" kern="1200" dirty="0">
              <a:solidFill>
                <a:srgbClr val="FF0000"/>
              </a:solidFill>
            </a:rPr>
            <a:t>screening</a:t>
          </a:r>
          <a:r>
            <a:rPr lang="zh-CN" sz="3200" kern="1200" dirty="0">
              <a:solidFill>
                <a:srgbClr val="FF0000"/>
              </a:solidFill>
            </a:rPr>
            <a:t>）</a:t>
          </a:r>
          <a:r>
            <a:rPr lang="zh-CN" sz="3200" kern="1200" dirty="0"/>
            <a:t>：应对逆向选择问题。如</a:t>
          </a:r>
          <a:r>
            <a:rPr lang="zh-CN" altLang="en-US" sz="3200" kern="1200" dirty="0"/>
            <a:t>企业的低薪试用期、高校的“</a:t>
          </a:r>
          <a:r>
            <a:rPr lang="en-US" altLang="zh-CN" sz="3200" kern="1200" dirty="0"/>
            <a:t>3+3</a:t>
          </a:r>
          <a:r>
            <a:rPr lang="zh-CN" altLang="en-US" sz="3200" kern="1200" dirty="0"/>
            <a:t>”考核</a:t>
          </a:r>
          <a:endParaRPr lang="en-US" sz="3200" kern="1200" dirty="0"/>
        </a:p>
      </dsp:txBody>
      <dsp:txXfrm>
        <a:off x="0" y="3402769"/>
        <a:ext cx="6492875" cy="170013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D72FC-1B89-4EC2-B7CB-B8B17D1B6BDD}">
      <dsp:nvSpPr>
        <dsp:cNvPr id="0" name=""/>
        <dsp:cNvSpPr/>
      </dsp:nvSpPr>
      <dsp:spPr>
        <a:xfrm>
          <a:off x="0" y="2681"/>
          <a:ext cx="6492875"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DEEDB6-0710-4DEF-91F6-073A8B52F7D1}">
      <dsp:nvSpPr>
        <dsp:cNvPr id="0" name=""/>
        <dsp:cNvSpPr/>
      </dsp:nvSpPr>
      <dsp:spPr>
        <a:xfrm>
          <a:off x="0" y="2681"/>
          <a:ext cx="6492875" cy="1828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zh-CN" altLang="en-US" sz="3200" kern="1200" dirty="0"/>
            <a:t>使用物联网技术建立的食品追溯系统，</a:t>
          </a:r>
          <a:r>
            <a:rPr lang="zh-CN" sz="3200" kern="1200" dirty="0"/>
            <a:t>是否可以起到质量信号（</a:t>
          </a:r>
          <a:r>
            <a:rPr lang="en-US" sz="3200" kern="1200" dirty="0"/>
            <a:t>quality signal</a:t>
          </a:r>
          <a:r>
            <a:rPr lang="zh-CN" sz="3200" kern="1200" dirty="0"/>
            <a:t>）的作用？</a:t>
          </a:r>
          <a:endParaRPr lang="en-US" sz="3200" kern="1200" dirty="0"/>
        </a:p>
      </dsp:txBody>
      <dsp:txXfrm>
        <a:off x="0" y="2681"/>
        <a:ext cx="6492875" cy="1828705"/>
      </dsp:txXfrm>
    </dsp:sp>
    <dsp:sp modelId="{54C65EC1-C83B-4A9C-B64C-8820ECF0FA73}">
      <dsp:nvSpPr>
        <dsp:cNvPr id="0" name=""/>
        <dsp:cNvSpPr/>
      </dsp:nvSpPr>
      <dsp:spPr>
        <a:xfrm>
          <a:off x="0" y="1831387"/>
          <a:ext cx="6492875"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DA4CFD-5DB0-4E49-A38B-05E7ECBE1C1E}">
      <dsp:nvSpPr>
        <dsp:cNvPr id="0" name=""/>
        <dsp:cNvSpPr/>
      </dsp:nvSpPr>
      <dsp:spPr>
        <a:xfrm>
          <a:off x="0" y="1831387"/>
          <a:ext cx="6492875" cy="1828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zh-CN" altLang="en-US" sz="3200" kern="1200" dirty="0"/>
            <a:t>追溯系统</a:t>
          </a:r>
          <a:r>
            <a:rPr lang="zh-CN" sz="3200" kern="1200" dirty="0"/>
            <a:t>对永久品（如汽车</a:t>
          </a:r>
          <a:r>
            <a:rPr lang="zh-CN" altLang="en-US" sz="3200" kern="1200" dirty="0"/>
            <a:t>使用情况</a:t>
          </a:r>
          <a:r>
            <a:rPr lang="zh-CN" sz="3200" kern="1200" dirty="0"/>
            <a:t>）更有效，还是对消耗品（如牛奶</a:t>
          </a:r>
          <a:r>
            <a:rPr lang="zh-CN" altLang="en-US" sz="3200" kern="1200" dirty="0"/>
            <a:t>流通过程</a:t>
          </a:r>
          <a:r>
            <a:rPr lang="zh-CN" sz="3200" kern="1200" dirty="0"/>
            <a:t>）更有效？</a:t>
          </a:r>
          <a:endParaRPr lang="en-US" sz="3200" kern="1200" dirty="0"/>
        </a:p>
      </dsp:txBody>
      <dsp:txXfrm>
        <a:off x="0" y="1831387"/>
        <a:ext cx="6492875" cy="1828705"/>
      </dsp:txXfrm>
    </dsp:sp>
    <dsp:sp modelId="{7315EB98-091F-449B-871C-19D6EDD3F127}">
      <dsp:nvSpPr>
        <dsp:cNvPr id="0" name=""/>
        <dsp:cNvSpPr/>
      </dsp:nvSpPr>
      <dsp:spPr>
        <a:xfrm>
          <a:off x="0" y="3660092"/>
          <a:ext cx="6492875"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71A546-6A2D-497C-B234-C094C20DD9FE}">
      <dsp:nvSpPr>
        <dsp:cNvPr id="0" name=""/>
        <dsp:cNvSpPr/>
      </dsp:nvSpPr>
      <dsp:spPr>
        <a:xfrm>
          <a:off x="0" y="3660092"/>
          <a:ext cx="6492875" cy="1828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zh-CN" altLang="en-US" sz="3200" kern="1200" dirty="0">
              <a:solidFill>
                <a:srgbClr val="FF0000"/>
              </a:solidFill>
            </a:rPr>
            <a:t>物联网技术</a:t>
          </a:r>
          <a:r>
            <a:rPr lang="zh-CN" altLang="en-US" sz="3200" kern="1200" dirty="0"/>
            <a:t>，能否有效应对逆向选择和道德风险问题？</a:t>
          </a:r>
          <a:endParaRPr lang="en-US" sz="3200" kern="1200" dirty="0"/>
        </a:p>
      </dsp:txBody>
      <dsp:txXfrm>
        <a:off x="0" y="3660092"/>
        <a:ext cx="6492875" cy="182870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E87C7-1903-4EA4-9CEF-3DA56EC63B5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240C2DD-8C59-4B17-A9C7-D067298860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DA01753-DE91-49C3-9400-008BA703C13B}"/>
              </a:ext>
            </a:extLst>
          </p:cNvPr>
          <p:cNvSpPr>
            <a:spLocks noGrp="1"/>
          </p:cNvSpPr>
          <p:nvPr>
            <p:ph type="dt" sz="half" idx="10"/>
          </p:nvPr>
        </p:nvSpPr>
        <p:spPr/>
        <p:txBody>
          <a:bodyPr/>
          <a:lstStyle/>
          <a:p>
            <a:fld id="{27A33D78-948E-4289-A477-D161AEE13F2B}" type="datetimeFigureOut">
              <a:rPr lang="zh-CN" altLang="en-US" smtClean="0"/>
              <a:t>2020/5/6</a:t>
            </a:fld>
            <a:endParaRPr lang="zh-CN" altLang="en-US"/>
          </a:p>
        </p:txBody>
      </p:sp>
      <p:sp>
        <p:nvSpPr>
          <p:cNvPr id="5" name="页脚占位符 4">
            <a:extLst>
              <a:ext uri="{FF2B5EF4-FFF2-40B4-BE49-F238E27FC236}">
                <a16:creationId xmlns:a16="http://schemas.microsoft.com/office/drawing/2014/main" id="{76E6703A-1DD9-401A-AEA6-217A09B6668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6DAA8EF-693B-4D30-AF9F-7FB9EB5D44BB}"/>
              </a:ext>
            </a:extLst>
          </p:cNvPr>
          <p:cNvSpPr>
            <a:spLocks noGrp="1"/>
          </p:cNvSpPr>
          <p:nvPr>
            <p:ph type="sldNum" sz="quarter" idx="12"/>
          </p:nvPr>
        </p:nvSpPr>
        <p:spPr/>
        <p:txBody>
          <a:bodyPr/>
          <a:lstStyle/>
          <a:p>
            <a:fld id="{B542CB32-FA38-4249-9A90-56AC0418C7DC}" type="slidenum">
              <a:rPr lang="zh-CN" altLang="en-US" smtClean="0"/>
              <a:t>‹#›</a:t>
            </a:fld>
            <a:endParaRPr lang="zh-CN" altLang="en-US"/>
          </a:p>
        </p:txBody>
      </p:sp>
    </p:spTree>
    <p:extLst>
      <p:ext uri="{BB962C8B-B14F-4D97-AF65-F5344CB8AC3E}">
        <p14:creationId xmlns:p14="http://schemas.microsoft.com/office/powerpoint/2010/main" val="2189674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28C9E9-C0F1-4565-BA5D-984DF954587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644BB4A-C4AD-4B26-94AC-2D82CCA65FCE}"/>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6F1A9C7-BA6C-4403-8141-3A7A248BD680}"/>
              </a:ext>
            </a:extLst>
          </p:cNvPr>
          <p:cNvSpPr>
            <a:spLocks noGrp="1"/>
          </p:cNvSpPr>
          <p:nvPr>
            <p:ph type="dt" sz="half" idx="10"/>
          </p:nvPr>
        </p:nvSpPr>
        <p:spPr/>
        <p:txBody>
          <a:bodyPr/>
          <a:lstStyle/>
          <a:p>
            <a:fld id="{27A33D78-948E-4289-A477-D161AEE13F2B}" type="datetimeFigureOut">
              <a:rPr lang="zh-CN" altLang="en-US" smtClean="0"/>
              <a:t>2020/5/6</a:t>
            </a:fld>
            <a:endParaRPr lang="zh-CN" altLang="en-US"/>
          </a:p>
        </p:txBody>
      </p:sp>
      <p:sp>
        <p:nvSpPr>
          <p:cNvPr id="5" name="页脚占位符 4">
            <a:extLst>
              <a:ext uri="{FF2B5EF4-FFF2-40B4-BE49-F238E27FC236}">
                <a16:creationId xmlns:a16="http://schemas.microsoft.com/office/drawing/2014/main" id="{ECE12676-2472-442F-AADF-0BAA008DB18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5E0F9A8-44AA-42FD-B99F-BD20FB85B9B6}"/>
              </a:ext>
            </a:extLst>
          </p:cNvPr>
          <p:cNvSpPr>
            <a:spLocks noGrp="1"/>
          </p:cNvSpPr>
          <p:nvPr>
            <p:ph type="sldNum" sz="quarter" idx="12"/>
          </p:nvPr>
        </p:nvSpPr>
        <p:spPr/>
        <p:txBody>
          <a:bodyPr/>
          <a:lstStyle/>
          <a:p>
            <a:fld id="{B542CB32-FA38-4249-9A90-56AC0418C7DC}" type="slidenum">
              <a:rPr lang="zh-CN" altLang="en-US" smtClean="0"/>
              <a:t>‹#›</a:t>
            </a:fld>
            <a:endParaRPr lang="zh-CN" altLang="en-US"/>
          </a:p>
        </p:txBody>
      </p:sp>
    </p:spTree>
    <p:extLst>
      <p:ext uri="{BB962C8B-B14F-4D97-AF65-F5344CB8AC3E}">
        <p14:creationId xmlns:p14="http://schemas.microsoft.com/office/powerpoint/2010/main" val="3469615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513DB2B-53E8-4061-90C0-38DEEED24CD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0FC2DEB-D2D3-4F49-9D24-9C9BE60F0FA3}"/>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3B7D831-2B32-4C9A-8546-6C6B4796F12E}"/>
              </a:ext>
            </a:extLst>
          </p:cNvPr>
          <p:cNvSpPr>
            <a:spLocks noGrp="1"/>
          </p:cNvSpPr>
          <p:nvPr>
            <p:ph type="dt" sz="half" idx="10"/>
          </p:nvPr>
        </p:nvSpPr>
        <p:spPr/>
        <p:txBody>
          <a:bodyPr/>
          <a:lstStyle/>
          <a:p>
            <a:fld id="{27A33D78-948E-4289-A477-D161AEE13F2B}" type="datetimeFigureOut">
              <a:rPr lang="zh-CN" altLang="en-US" smtClean="0"/>
              <a:t>2020/5/6</a:t>
            </a:fld>
            <a:endParaRPr lang="zh-CN" altLang="en-US"/>
          </a:p>
        </p:txBody>
      </p:sp>
      <p:sp>
        <p:nvSpPr>
          <p:cNvPr id="5" name="页脚占位符 4">
            <a:extLst>
              <a:ext uri="{FF2B5EF4-FFF2-40B4-BE49-F238E27FC236}">
                <a16:creationId xmlns:a16="http://schemas.microsoft.com/office/drawing/2014/main" id="{7D557AFB-C335-47E2-90BF-2595E13AA48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A31FC46-5C18-4DEC-99A4-4ABA53994C3D}"/>
              </a:ext>
            </a:extLst>
          </p:cNvPr>
          <p:cNvSpPr>
            <a:spLocks noGrp="1"/>
          </p:cNvSpPr>
          <p:nvPr>
            <p:ph type="sldNum" sz="quarter" idx="12"/>
          </p:nvPr>
        </p:nvSpPr>
        <p:spPr/>
        <p:txBody>
          <a:bodyPr/>
          <a:lstStyle/>
          <a:p>
            <a:fld id="{B542CB32-FA38-4249-9A90-56AC0418C7DC}" type="slidenum">
              <a:rPr lang="zh-CN" altLang="en-US" smtClean="0"/>
              <a:t>‹#›</a:t>
            </a:fld>
            <a:endParaRPr lang="zh-CN" altLang="en-US"/>
          </a:p>
        </p:txBody>
      </p:sp>
    </p:spTree>
    <p:extLst>
      <p:ext uri="{BB962C8B-B14F-4D97-AF65-F5344CB8AC3E}">
        <p14:creationId xmlns:p14="http://schemas.microsoft.com/office/powerpoint/2010/main" val="703681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BF502D-915F-4F35-BA99-6E704D876C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F355-4BA0-4AAB-B862-0BF190DBF8B3}"/>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F82A185-AD41-40ED-85B9-2D5CEAB54D82}"/>
              </a:ext>
            </a:extLst>
          </p:cNvPr>
          <p:cNvSpPr>
            <a:spLocks noGrp="1"/>
          </p:cNvSpPr>
          <p:nvPr>
            <p:ph type="dt" sz="half" idx="10"/>
          </p:nvPr>
        </p:nvSpPr>
        <p:spPr/>
        <p:txBody>
          <a:bodyPr/>
          <a:lstStyle/>
          <a:p>
            <a:fld id="{27A33D78-948E-4289-A477-D161AEE13F2B}" type="datetimeFigureOut">
              <a:rPr lang="zh-CN" altLang="en-US" smtClean="0"/>
              <a:t>2020/5/6</a:t>
            </a:fld>
            <a:endParaRPr lang="zh-CN" altLang="en-US"/>
          </a:p>
        </p:txBody>
      </p:sp>
      <p:sp>
        <p:nvSpPr>
          <p:cNvPr id="5" name="页脚占位符 4">
            <a:extLst>
              <a:ext uri="{FF2B5EF4-FFF2-40B4-BE49-F238E27FC236}">
                <a16:creationId xmlns:a16="http://schemas.microsoft.com/office/drawing/2014/main" id="{8B65F7B0-9BA5-4903-8073-0EFCC1E420B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DE6DE61-5ED2-47F5-81FB-6D98E5A75DC3}"/>
              </a:ext>
            </a:extLst>
          </p:cNvPr>
          <p:cNvSpPr>
            <a:spLocks noGrp="1"/>
          </p:cNvSpPr>
          <p:nvPr>
            <p:ph type="sldNum" sz="quarter" idx="12"/>
          </p:nvPr>
        </p:nvSpPr>
        <p:spPr/>
        <p:txBody>
          <a:bodyPr/>
          <a:lstStyle/>
          <a:p>
            <a:fld id="{B542CB32-FA38-4249-9A90-56AC0418C7DC}" type="slidenum">
              <a:rPr lang="zh-CN" altLang="en-US" smtClean="0"/>
              <a:t>‹#›</a:t>
            </a:fld>
            <a:endParaRPr lang="zh-CN" altLang="en-US"/>
          </a:p>
        </p:txBody>
      </p:sp>
    </p:spTree>
    <p:extLst>
      <p:ext uri="{BB962C8B-B14F-4D97-AF65-F5344CB8AC3E}">
        <p14:creationId xmlns:p14="http://schemas.microsoft.com/office/powerpoint/2010/main" val="3867775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22A8C0-F91D-4469-A6DD-53AB03B8CE1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9757E23-4571-46F0-BB02-824303D66F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69F9A26E-2D08-4CA3-9DB1-BFAC933544E5}"/>
              </a:ext>
            </a:extLst>
          </p:cNvPr>
          <p:cNvSpPr>
            <a:spLocks noGrp="1"/>
          </p:cNvSpPr>
          <p:nvPr>
            <p:ph type="dt" sz="half" idx="10"/>
          </p:nvPr>
        </p:nvSpPr>
        <p:spPr/>
        <p:txBody>
          <a:bodyPr/>
          <a:lstStyle/>
          <a:p>
            <a:fld id="{27A33D78-948E-4289-A477-D161AEE13F2B}" type="datetimeFigureOut">
              <a:rPr lang="zh-CN" altLang="en-US" smtClean="0"/>
              <a:t>2020/5/6</a:t>
            </a:fld>
            <a:endParaRPr lang="zh-CN" altLang="en-US"/>
          </a:p>
        </p:txBody>
      </p:sp>
      <p:sp>
        <p:nvSpPr>
          <p:cNvPr id="5" name="页脚占位符 4">
            <a:extLst>
              <a:ext uri="{FF2B5EF4-FFF2-40B4-BE49-F238E27FC236}">
                <a16:creationId xmlns:a16="http://schemas.microsoft.com/office/drawing/2014/main" id="{36FB3B16-F6E0-471F-B0D2-0C7F29E4FFF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E021ECD-9348-4B2C-AD6A-8CC710F74C22}"/>
              </a:ext>
            </a:extLst>
          </p:cNvPr>
          <p:cNvSpPr>
            <a:spLocks noGrp="1"/>
          </p:cNvSpPr>
          <p:nvPr>
            <p:ph type="sldNum" sz="quarter" idx="12"/>
          </p:nvPr>
        </p:nvSpPr>
        <p:spPr/>
        <p:txBody>
          <a:bodyPr/>
          <a:lstStyle/>
          <a:p>
            <a:fld id="{B542CB32-FA38-4249-9A90-56AC0418C7DC}" type="slidenum">
              <a:rPr lang="zh-CN" altLang="en-US" smtClean="0"/>
              <a:t>‹#›</a:t>
            </a:fld>
            <a:endParaRPr lang="zh-CN" altLang="en-US"/>
          </a:p>
        </p:txBody>
      </p:sp>
    </p:spTree>
    <p:extLst>
      <p:ext uri="{BB962C8B-B14F-4D97-AF65-F5344CB8AC3E}">
        <p14:creationId xmlns:p14="http://schemas.microsoft.com/office/powerpoint/2010/main" val="4157366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C937F0-34A2-462D-B8D4-E0E30D744A9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6DC197F-44FF-4C03-9FA1-45F52541A292}"/>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32BE0BD6-D0FB-44A9-8CB6-299DD9D796A8}"/>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8B43BFE0-E5F7-44C2-A881-0247624990BA}"/>
              </a:ext>
            </a:extLst>
          </p:cNvPr>
          <p:cNvSpPr>
            <a:spLocks noGrp="1"/>
          </p:cNvSpPr>
          <p:nvPr>
            <p:ph type="dt" sz="half" idx="10"/>
          </p:nvPr>
        </p:nvSpPr>
        <p:spPr/>
        <p:txBody>
          <a:bodyPr/>
          <a:lstStyle/>
          <a:p>
            <a:fld id="{27A33D78-948E-4289-A477-D161AEE13F2B}" type="datetimeFigureOut">
              <a:rPr lang="zh-CN" altLang="en-US" smtClean="0"/>
              <a:t>2020/5/6</a:t>
            </a:fld>
            <a:endParaRPr lang="zh-CN" altLang="en-US"/>
          </a:p>
        </p:txBody>
      </p:sp>
      <p:sp>
        <p:nvSpPr>
          <p:cNvPr id="6" name="页脚占位符 5">
            <a:extLst>
              <a:ext uri="{FF2B5EF4-FFF2-40B4-BE49-F238E27FC236}">
                <a16:creationId xmlns:a16="http://schemas.microsoft.com/office/drawing/2014/main" id="{96D048F1-6E97-4D81-AC10-C910EE1B3E3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6E2AAA7-0D79-43AE-A1E9-A9A00E52CB32}"/>
              </a:ext>
            </a:extLst>
          </p:cNvPr>
          <p:cNvSpPr>
            <a:spLocks noGrp="1"/>
          </p:cNvSpPr>
          <p:nvPr>
            <p:ph type="sldNum" sz="quarter" idx="12"/>
          </p:nvPr>
        </p:nvSpPr>
        <p:spPr/>
        <p:txBody>
          <a:bodyPr/>
          <a:lstStyle/>
          <a:p>
            <a:fld id="{B542CB32-FA38-4249-9A90-56AC0418C7DC}" type="slidenum">
              <a:rPr lang="zh-CN" altLang="en-US" smtClean="0"/>
              <a:t>‹#›</a:t>
            </a:fld>
            <a:endParaRPr lang="zh-CN" altLang="en-US"/>
          </a:p>
        </p:txBody>
      </p:sp>
    </p:spTree>
    <p:extLst>
      <p:ext uri="{BB962C8B-B14F-4D97-AF65-F5344CB8AC3E}">
        <p14:creationId xmlns:p14="http://schemas.microsoft.com/office/powerpoint/2010/main" val="615187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0D3FD-AD52-410D-92E6-B9C64CB96BB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0A0F665-3EDE-4F89-910F-292A892E9F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5F01B86B-93EB-47A3-8341-ECC18B2B5F60}"/>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1DF8124B-DC24-4001-BB56-E8FF5BD6A8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83D1CB7C-55D2-4A28-97C4-415B62194160}"/>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7D7D0E66-9715-43E6-B444-5FC80FE79B40}"/>
              </a:ext>
            </a:extLst>
          </p:cNvPr>
          <p:cNvSpPr>
            <a:spLocks noGrp="1"/>
          </p:cNvSpPr>
          <p:nvPr>
            <p:ph type="dt" sz="half" idx="10"/>
          </p:nvPr>
        </p:nvSpPr>
        <p:spPr/>
        <p:txBody>
          <a:bodyPr/>
          <a:lstStyle/>
          <a:p>
            <a:fld id="{27A33D78-948E-4289-A477-D161AEE13F2B}" type="datetimeFigureOut">
              <a:rPr lang="zh-CN" altLang="en-US" smtClean="0"/>
              <a:t>2020/5/6</a:t>
            </a:fld>
            <a:endParaRPr lang="zh-CN" altLang="en-US"/>
          </a:p>
        </p:txBody>
      </p:sp>
      <p:sp>
        <p:nvSpPr>
          <p:cNvPr id="8" name="页脚占位符 7">
            <a:extLst>
              <a:ext uri="{FF2B5EF4-FFF2-40B4-BE49-F238E27FC236}">
                <a16:creationId xmlns:a16="http://schemas.microsoft.com/office/drawing/2014/main" id="{F0D49EB9-3E5B-46BD-85B2-EB8C44AE498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A94AC16-3BB7-45BD-BFB4-85F87CFDC4C2}"/>
              </a:ext>
            </a:extLst>
          </p:cNvPr>
          <p:cNvSpPr>
            <a:spLocks noGrp="1"/>
          </p:cNvSpPr>
          <p:nvPr>
            <p:ph type="sldNum" sz="quarter" idx="12"/>
          </p:nvPr>
        </p:nvSpPr>
        <p:spPr/>
        <p:txBody>
          <a:bodyPr/>
          <a:lstStyle/>
          <a:p>
            <a:fld id="{B542CB32-FA38-4249-9A90-56AC0418C7DC}" type="slidenum">
              <a:rPr lang="zh-CN" altLang="en-US" smtClean="0"/>
              <a:t>‹#›</a:t>
            </a:fld>
            <a:endParaRPr lang="zh-CN" altLang="en-US"/>
          </a:p>
        </p:txBody>
      </p:sp>
    </p:spTree>
    <p:extLst>
      <p:ext uri="{BB962C8B-B14F-4D97-AF65-F5344CB8AC3E}">
        <p14:creationId xmlns:p14="http://schemas.microsoft.com/office/powerpoint/2010/main" val="3894607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1139A0-7270-4585-B124-9E07A1FDDA4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9826B63-2FE6-4CA7-AA57-1FDDA8EDFACD}"/>
              </a:ext>
            </a:extLst>
          </p:cNvPr>
          <p:cNvSpPr>
            <a:spLocks noGrp="1"/>
          </p:cNvSpPr>
          <p:nvPr>
            <p:ph type="dt" sz="half" idx="10"/>
          </p:nvPr>
        </p:nvSpPr>
        <p:spPr/>
        <p:txBody>
          <a:bodyPr/>
          <a:lstStyle/>
          <a:p>
            <a:fld id="{27A33D78-948E-4289-A477-D161AEE13F2B}" type="datetimeFigureOut">
              <a:rPr lang="zh-CN" altLang="en-US" smtClean="0"/>
              <a:t>2020/5/6</a:t>
            </a:fld>
            <a:endParaRPr lang="zh-CN" altLang="en-US"/>
          </a:p>
        </p:txBody>
      </p:sp>
      <p:sp>
        <p:nvSpPr>
          <p:cNvPr id="4" name="页脚占位符 3">
            <a:extLst>
              <a:ext uri="{FF2B5EF4-FFF2-40B4-BE49-F238E27FC236}">
                <a16:creationId xmlns:a16="http://schemas.microsoft.com/office/drawing/2014/main" id="{ED3FD79D-E129-4B1C-AF1B-ED2744B6333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C8D5716-E756-4A46-B321-C80B1C8EC774}"/>
              </a:ext>
            </a:extLst>
          </p:cNvPr>
          <p:cNvSpPr>
            <a:spLocks noGrp="1"/>
          </p:cNvSpPr>
          <p:nvPr>
            <p:ph type="sldNum" sz="quarter" idx="12"/>
          </p:nvPr>
        </p:nvSpPr>
        <p:spPr/>
        <p:txBody>
          <a:bodyPr/>
          <a:lstStyle/>
          <a:p>
            <a:fld id="{B542CB32-FA38-4249-9A90-56AC0418C7DC}" type="slidenum">
              <a:rPr lang="zh-CN" altLang="en-US" smtClean="0"/>
              <a:t>‹#›</a:t>
            </a:fld>
            <a:endParaRPr lang="zh-CN" altLang="en-US"/>
          </a:p>
        </p:txBody>
      </p:sp>
    </p:spTree>
    <p:extLst>
      <p:ext uri="{BB962C8B-B14F-4D97-AF65-F5344CB8AC3E}">
        <p14:creationId xmlns:p14="http://schemas.microsoft.com/office/powerpoint/2010/main" val="6902404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566A234-A243-493E-8C63-11E303756758}"/>
              </a:ext>
            </a:extLst>
          </p:cNvPr>
          <p:cNvSpPr>
            <a:spLocks noGrp="1"/>
          </p:cNvSpPr>
          <p:nvPr>
            <p:ph type="dt" sz="half" idx="10"/>
          </p:nvPr>
        </p:nvSpPr>
        <p:spPr/>
        <p:txBody>
          <a:bodyPr/>
          <a:lstStyle/>
          <a:p>
            <a:fld id="{27A33D78-948E-4289-A477-D161AEE13F2B}" type="datetimeFigureOut">
              <a:rPr lang="zh-CN" altLang="en-US" smtClean="0"/>
              <a:t>2020/5/6</a:t>
            </a:fld>
            <a:endParaRPr lang="zh-CN" altLang="en-US"/>
          </a:p>
        </p:txBody>
      </p:sp>
      <p:sp>
        <p:nvSpPr>
          <p:cNvPr id="3" name="页脚占位符 2">
            <a:extLst>
              <a:ext uri="{FF2B5EF4-FFF2-40B4-BE49-F238E27FC236}">
                <a16:creationId xmlns:a16="http://schemas.microsoft.com/office/drawing/2014/main" id="{4587863A-D167-48D9-89B3-C2D0A521C8E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547CA16-8545-4A97-AFFD-9A23B681EE17}"/>
              </a:ext>
            </a:extLst>
          </p:cNvPr>
          <p:cNvSpPr>
            <a:spLocks noGrp="1"/>
          </p:cNvSpPr>
          <p:nvPr>
            <p:ph type="sldNum" sz="quarter" idx="12"/>
          </p:nvPr>
        </p:nvSpPr>
        <p:spPr/>
        <p:txBody>
          <a:bodyPr/>
          <a:lstStyle/>
          <a:p>
            <a:fld id="{B542CB32-FA38-4249-9A90-56AC0418C7DC}" type="slidenum">
              <a:rPr lang="zh-CN" altLang="en-US" smtClean="0"/>
              <a:t>‹#›</a:t>
            </a:fld>
            <a:endParaRPr lang="zh-CN" altLang="en-US"/>
          </a:p>
        </p:txBody>
      </p:sp>
    </p:spTree>
    <p:extLst>
      <p:ext uri="{BB962C8B-B14F-4D97-AF65-F5344CB8AC3E}">
        <p14:creationId xmlns:p14="http://schemas.microsoft.com/office/powerpoint/2010/main" val="2525764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AE91B2-77E9-451C-8FB7-58608FB0F04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D2F55C1-C8D8-4FDF-AB5D-799B7409DC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1E8BEB80-436A-4D60-907E-0C6BD853D9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F4A74F42-0BBF-44A9-BCD9-8EB1463C1995}"/>
              </a:ext>
            </a:extLst>
          </p:cNvPr>
          <p:cNvSpPr>
            <a:spLocks noGrp="1"/>
          </p:cNvSpPr>
          <p:nvPr>
            <p:ph type="dt" sz="half" idx="10"/>
          </p:nvPr>
        </p:nvSpPr>
        <p:spPr/>
        <p:txBody>
          <a:bodyPr/>
          <a:lstStyle/>
          <a:p>
            <a:fld id="{27A33D78-948E-4289-A477-D161AEE13F2B}" type="datetimeFigureOut">
              <a:rPr lang="zh-CN" altLang="en-US" smtClean="0"/>
              <a:t>2020/5/6</a:t>
            </a:fld>
            <a:endParaRPr lang="zh-CN" altLang="en-US"/>
          </a:p>
        </p:txBody>
      </p:sp>
      <p:sp>
        <p:nvSpPr>
          <p:cNvPr id="6" name="页脚占位符 5">
            <a:extLst>
              <a:ext uri="{FF2B5EF4-FFF2-40B4-BE49-F238E27FC236}">
                <a16:creationId xmlns:a16="http://schemas.microsoft.com/office/drawing/2014/main" id="{1FEB3C7F-DC87-48F1-910F-2117FB0A87F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1F4FE84-E574-4E65-A9DB-ACB4377F8253}"/>
              </a:ext>
            </a:extLst>
          </p:cNvPr>
          <p:cNvSpPr>
            <a:spLocks noGrp="1"/>
          </p:cNvSpPr>
          <p:nvPr>
            <p:ph type="sldNum" sz="quarter" idx="12"/>
          </p:nvPr>
        </p:nvSpPr>
        <p:spPr/>
        <p:txBody>
          <a:bodyPr/>
          <a:lstStyle/>
          <a:p>
            <a:fld id="{B542CB32-FA38-4249-9A90-56AC0418C7DC}" type="slidenum">
              <a:rPr lang="zh-CN" altLang="en-US" smtClean="0"/>
              <a:t>‹#›</a:t>
            </a:fld>
            <a:endParaRPr lang="zh-CN" altLang="en-US"/>
          </a:p>
        </p:txBody>
      </p:sp>
    </p:spTree>
    <p:extLst>
      <p:ext uri="{BB962C8B-B14F-4D97-AF65-F5344CB8AC3E}">
        <p14:creationId xmlns:p14="http://schemas.microsoft.com/office/powerpoint/2010/main" val="1612449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0D481D-CD19-4B8D-A1AC-435192235F6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EA3656B-50E6-44E4-86CF-D415000902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E98B79-C25B-4B9D-BF0C-F11860853A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8F572997-0325-4FD5-B103-11A83B810B5B}"/>
              </a:ext>
            </a:extLst>
          </p:cNvPr>
          <p:cNvSpPr>
            <a:spLocks noGrp="1"/>
          </p:cNvSpPr>
          <p:nvPr>
            <p:ph type="dt" sz="half" idx="10"/>
          </p:nvPr>
        </p:nvSpPr>
        <p:spPr/>
        <p:txBody>
          <a:bodyPr/>
          <a:lstStyle/>
          <a:p>
            <a:fld id="{27A33D78-948E-4289-A477-D161AEE13F2B}" type="datetimeFigureOut">
              <a:rPr lang="zh-CN" altLang="en-US" smtClean="0"/>
              <a:t>2020/5/6</a:t>
            </a:fld>
            <a:endParaRPr lang="zh-CN" altLang="en-US"/>
          </a:p>
        </p:txBody>
      </p:sp>
      <p:sp>
        <p:nvSpPr>
          <p:cNvPr id="6" name="页脚占位符 5">
            <a:extLst>
              <a:ext uri="{FF2B5EF4-FFF2-40B4-BE49-F238E27FC236}">
                <a16:creationId xmlns:a16="http://schemas.microsoft.com/office/drawing/2014/main" id="{A27A8951-F246-4543-B064-1786F2156BB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D02C669-D989-4535-922D-85BEEBD9C83F}"/>
              </a:ext>
            </a:extLst>
          </p:cNvPr>
          <p:cNvSpPr>
            <a:spLocks noGrp="1"/>
          </p:cNvSpPr>
          <p:nvPr>
            <p:ph type="sldNum" sz="quarter" idx="12"/>
          </p:nvPr>
        </p:nvSpPr>
        <p:spPr/>
        <p:txBody>
          <a:bodyPr/>
          <a:lstStyle/>
          <a:p>
            <a:fld id="{B542CB32-FA38-4249-9A90-56AC0418C7DC}" type="slidenum">
              <a:rPr lang="zh-CN" altLang="en-US" smtClean="0"/>
              <a:t>‹#›</a:t>
            </a:fld>
            <a:endParaRPr lang="zh-CN" altLang="en-US"/>
          </a:p>
        </p:txBody>
      </p:sp>
    </p:spTree>
    <p:extLst>
      <p:ext uri="{BB962C8B-B14F-4D97-AF65-F5344CB8AC3E}">
        <p14:creationId xmlns:p14="http://schemas.microsoft.com/office/powerpoint/2010/main" val="3553488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B7251F-41A0-45E5-9D91-5241424259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DF04183-E777-41DC-8AB7-7FDFC44C21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0E3590D-DB2B-4433-B49F-8B4C876899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A33D78-948E-4289-A477-D161AEE13F2B}" type="datetimeFigureOut">
              <a:rPr lang="zh-CN" altLang="en-US" smtClean="0"/>
              <a:t>2020/5/6</a:t>
            </a:fld>
            <a:endParaRPr lang="zh-CN" altLang="en-US"/>
          </a:p>
        </p:txBody>
      </p:sp>
      <p:sp>
        <p:nvSpPr>
          <p:cNvPr id="5" name="页脚占位符 4">
            <a:extLst>
              <a:ext uri="{FF2B5EF4-FFF2-40B4-BE49-F238E27FC236}">
                <a16:creationId xmlns:a16="http://schemas.microsoft.com/office/drawing/2014/main" id="{80DB8E3F-4E82-402F-B69F-B436DC7309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2FD4B26-A8E4-4882-97A1-47C24460C5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42CB32-FA38-4249-9A90-56AC0418C7DC}" type="slidenum">
              <a:rPr lang="zh-CN" altLang="en-US" smtClean="0"/>
              <a:t>‹#›</a:t>
            </a:fld>
            <a:endParaRPr lang="zh-CN" altLang="en-US"/>
          </a:p>
        </p:txBody>
      </p:sp>
    </p:spTree>
    <p:extLst>
      <p:ext uri="{BB962C8B-B14F-4D97-AF65-F5344CB8AC3E}">
        <p14:creationId xmlns:p14="http://schemas.microsoft.com/office/powerpoint/2010/main" val="25056333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843C3-8DA8-4C44-9848-963612C66CC1}"/>
              </a:ext>
            </a:extLst>
          </p:cNvPr>
          <p:cNvSpPr>
            <a:spLocks noGrp="1"/>
          </p:cNvSpPr>
          <p:nvPr>
            <p:ph type="ctrTitle"/>
          </p:nvPr>
        </p:nvSpPr>
        <p:spPr>
          <a:xfrm>
            <a:off x="1524000" y="787083"/>
            <a:ext cx="9144000" cy="2387600"/>
          </a:xfrm>
        </p:spPr>
        <p:txBody>
          <a:bodyPr/>
          <a:lstStyle/>
          <a:p>
            <a:r>
              <a:rPr lang="zh-CN" altLang="en-US" dirty="0"/>
              <a:t>网络设计与应用（二）：</a:t>
            </a:r>
            <a:br>
              <a:rPr lang="en-US" altLang="zh-CN" dirty="0"/>
            </a:br>
            <a:r>
              <a:rPr lang="zh-CN" altLang="en-US" dirty="0"/>
              <a:t>物联网：结构与应用</a:t>
            </a:r>
          </a:p>
        </p:txBody>
      </p:sp>
      <p:sp>
        <p:nvSpPr>
          <p:cNvPr id="3" name="副标题 2">
            <a:extLst>
              <a:ext uri="{FF2B5EF4-FFF2-40B4-BE49-F238E27FC236}">
                <a16:creationId xmlns:a16="http://schemas.microsoft.com/office/drawing/2014/main" id="{82720A68-4F40-4B8F-836A-BC1C0C66CA76}"/>
              </a:ext>
            </a:extLst>
          </p:cNvPr>
          <p:cNvSpPr>
            <a:spLocks noGrp="1"/>
          </p:cNvSpPr>
          <p:nvPr>
            <p:ph type="subTitle" idx="1"/>
          </p:nvPr>
        </p:nvSpPr>
        <p:spPr>
          <a:xfrm>
            <a:off x="1524000" y="3602038"/>
            <a:ext cx="9144000" cy="2006282"/>
          </a:xfrm>
        </p:spPr>
        <p:txBody>
          <a:bodyPr>
            <a:noAutofit/>
          </a:bodyPr>
          <a:lstStyle/>
          <a:p>
            <a:r>
              <a:rPr lang="zh-CN" altLang="en-US" sz="3600" dirty="0"/>
              <a:t>医药卫生管理学院</a:t>
            </a:r>
            <a:endParaRPr lang="en-US" altLang="zh-CN" sz="3600" dirty="0"/>
          </a:p>
          <a:p>
            <a:r>
              <a:rPr lang="zh-CN" altLang="en-US" sz="3600" dirty="0"/>
              <a:t>授课教师：吴    翔</a:t>
            </a:r>
            <a:endParaRPr lang="en-US" altLang="zh-CN" sz="3600" dirty="0"/>
          </a:p>
          <a:p>
            <a:r>
              <a:rPr lang="zh-CN" altLang="en-US" sz="3600" dirty="0"/>
              <a:t>   日期：</a:t>
            </a:r>
            <a:r>
              <a:rPr lang="en-US" altLang="zh-CN" sz="3600" dirty="0"/>
              <a:t>April 24-May 6, 2020</a:t>
            </a:r>
            <a:endParaRPr lang="zh-CN" altLang="en-US" sz="3600" dirty="0"/>
          </a:p>
        </p:txBody>
      </p:sp>
    </p:spTree>
    <p:extLst>
      <p:ext uri="{BB962C8B-B14F-4D97-AF65-F5344CB8AC3E}">
        <p14:creationId xmlns:p14="http://schemas.microsoft.com/office/powerpoint/2010/main" val="1850520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A78E26-5266-43F2-A573-D4FF1629FD17}"/>
              </a:ext>
            </a:extLst>
          </p:cNvPr>
          <p:cNvSpPr>
            <a:spLocks noGrp="1"/>
          </p:cNvSpPr>
          <p:nvPr>
            <p:ph type="title"/>
          </p:nvPr>
        </p:nvSpPr>
        <p:spPr/>
        <p:txBody>
          <a:bodyPr/>
          <a:lstStyle/>
          <a:p>
            <a:r>
              <a:rPr lang="zh-CN" altLang="en-US" dirty="0"/>
              <a:t>互联网</a:t>
            </a:r>
            <a:r>
              <a:rPr lang="en-US" altLang="zh-CN" dirty="0"/>
              <a:t>TCP/IP</a:t>
            </a:r>
            <a:r>
              <a:rPr lang="zh-CN" altLang="en-US" dirty="0"/>
              <a:t>协议</a:t>
            </a:r>
          </a:p>
        </p:txBody>
      </p:sp>
      <p:sp>
        <p:nvSpPr>
          <p:cNvPr id="3" name="内容占位符 2">
            <a:extLst>
              <a:ext uri="{FF2B5EF4-FFF2-40B4-BE49-F238E27FC236}">
                <a16:creationId xmlns:a16="http://schemas.microsoft.com/office/drawing/2014/main" id="{E1F2136C-43A5-4A62-974E-ED1D5702818C}"/>
              </a:ext>
            </a:extLst>
          </p:cNvPr>
          <p:cNvSpPr>
            <a:spLocks noGrp="1"/>
          </p:cNvSpPr>
          <p:nvPr>
            <p:ph idx="1"/>
          </p:nvPr>
        </p:nvSpPr>
        <p:spPr/>
        <p:txBody>
          <a:bodyPr>
            <a:normAutofit/>
          </a:bodyPr>
          <a:lstStyle/>
          <a:p>
            <a:r>
              <a:rPr lang="zh-CN" altLang="en-US" sz="3200" dirty="0">
                <a:solidFill>
                  <a:srgbClr val="FF0000"/>
                </a:solidFill>
              </a:rPr>
              <a:t>业务需求</a:t>
            </a:r>
            <a:r>
              <a:rPr lang="zh-CN" altLang="en-US" sz="3200" dirty="0"/>
              <a:t>：非对称、突发数据传输，更多是终端系统面前的</a:t>
            </a:r>
            <a:r>
              <a:rPr lang="zh-CN" altLang="en-US" sz="3200" dirty="0">
                <a:solidFill>
                  <a:srgbClr val="FF0000"/>
                </a:solidFill>
              </a:rPr>
              <a:t>人与人</a:t>
            </a:r>
            <a:r>
              <a:rPr lang="zh-CN" altLang="en-US" sz="3200" dirty="0"/>
              <a:t>之间的交互</a:t>
            </a:r>
            <a:endParaRPr lang="en-US" altLang="zh-CN" sz="3200" dirty="0"/>
          </a:p>
          <a:p>
            <a:r>
              <a:rPr lang="zh-CN" altLang="en-US" sz="3200" dirty="0">
                <a:solidFill>
                  <a:srgbClr val="FF0000"/>
                </a:solidFill>
              </a:rPr>
              <a:t>协议栈</a:t>
            </a:r>
            <a:r>
              <a:rPr lang="zh-CN" altLang="en-US" sz="3200" dirty="0"/>
              <a:t>运行要求：设备需要有</a:t>
            </a:r>
            <a:r>
              <a:rPr lang="en-US" altLang="zh-CN" sz="3200" u="sng" dirty="0">
                <a:solidFill>
                  <a:srgbClr val="FF0000"/>
                </a:solidFill>
              </a:rPr>
              <a:t>MAC</a:t>
            </a:r>
            <a:r>
              <a:rPr lang="zh-CN" altLang="en-US" sz="3200" u="sng" dirty="0">
                <a:solidFill>
                  <a:srgbClr val="FF0000"/>
                </a:solidFill>
              </a:rPr>
              <a:t>地址</a:t>
            </a:r>
            <a:r>
              <a:rPr lang="zh-CN" altLang="en-US" sz="3200" dirty="0"/>
              <a:t>（全球唯一设备</a:t>
            </a:r>
            <a:r>
              <a:rPr lang="en-US" altLang="zh-CN" sz="3200" dirty="0"/>
              <a:t>ID</a:t>
            </a:r>
            <a:r>
              <a:rPr lang="zh-CN" altLang="en-US" sz="3200" dirty="0"/>
              <a:t>）、存储器、操作系统、处理器、</a:t>
            </a:r>
            <a:r>
              <a:rPr lang="en-US" altLang="zh-CN" sz="3200" dirty="0"/>
              <a:t>I/O</a:t>
            </a:r>
            <a:r>
              <a:rPr lang="zh-CN" altLang="en-US" sz="3200" dirty="0"/>
              <a:t>接口</a:t>
            </a:r>
            <a:endParaRPr lang="en-US" altLang="zh-CN" sz="3200" dirty="0"/>
          </a:p>
          <a:p>
            <a:r>
              <a:rPr lang="zh-CN" altLang="en-US" sz="3200" dirty="0">
                <a:solidFill>
                  <a:srgbClr val="FF0000"/>
                </a:solidFill>
              </a:rPr>
              <a:t>网络安全</a:t>
            </a:r>
            <a:r>
              <a:rPr lang="zh-CN" altLang="en-US" sz="3200" dirty="0"/>
              <a:t>：整个通信过程中面临的网络攻击</a:t>
            </a:r>
            <a:endParaRPr lang="en-US" altLang="zh-CN" sz="3200" dirty="0"/>
          </a:p>
          <a:p>
            <a:r>
              <a:rPr lang="zh-CN" altLang="en-US" sz="3200" dirty="0">
                <a:solidFill>
                  <a:srgbClr val="FF0000"/>
                </a:solidFill>
              </a:rPr>
              <a:t>理念</a:t>
            </a:r>
            <a:r>
              <a:rPr lang="zh-CN" altLang="en-US" sz="3200" dirty="0"/>
              <a:t>：尽力而为（</a:t>
            </a:r>
            <a:r>
              <a:rPr lang="en-US" altLang="zh-CN" sz="3200" dirty="0"/>
              <a:t>best effort</a:t>
            </a:r>
            <a:r>
              <a:rPr lang="zh-CN" altLang="en-US" sz="3200" dirty="0"/>
              <a:t>）</a:t>
            </a:r>
            <a:endParaRPr lang="en-US" altLang="zh-CN" sz="3200" dirty="0"/>
          </a:p>
          <a:p>
            <a:r>
              <a:rPr lang="zh-CN" altLang="en-US" sz="3200" dirty="0"/>
              <a:t>概括：以</a:t>
            </a:r>
            <a:r>
              <a:rPr lang="zh-CN" altLang="en-US" sz="3200" dirty="0">
                <a:solidFill>
                  <a:srgbClr val="FF0000"/>
                </a:solidFill>
              </a:rPr>
              <a:t>超额配置</a:t>
            </a:r>
            <a:r>
              <a:rPr lang="zh-CN" altLang="en-US" sz="3200" dirty="0"/>
              <a:t>（同时也是高成本），来保证</a:t>
            </a:r>
            <a:r>
              <a:rPr lang="zh-CN" altLang="en-US" sz="3200" dirty="0">
                <a:solidFill>
                  <a:srgbClr val="FF0000"/>
                </a:solidFill>
              </a:rPr>
              <a:t>可靠</a:t>
            </a:r>
            <a:r>
              <a:rPr lang="zh-CN" altLang="en-US" sz="3200" dirty="0"/>
              <a:t>的信息传输</a:t>
            </a:r>
            <a:r>
              <a:rPr lang="en-US" altLang="zh-CN" sz="3200" dirty="0"/>
              <a:t> </a:t>
            </a:r>
            <a:r>
              <a:rPr lang="zh-CN" altLang="en-US" sz="3200" dirty="0"/>
              <a:t>（</a:t>
            </a:r>
            <a:r>
              <a:rPr lang="en-US" altLang="zh-CN" sz="3200" dirty="0"/>
              <a:t>e.g., </a:t>
            </a:r>
            <a:r>
              <a:rPr lang="zh-CN" altLang="en-US" sz="3200" dirty="0"/>
              <a:t>更高配置</a:t>
            </a:r>
            <a:r>
              <a:rPr lang="en-US" altLang="zh-CN" sz="3200" dirty="0"/>
              <a:t>—</a:t>
            </a:r>
            <a:r>
              <a:rPr lang="zh-CN" altLang="en-US" sz="3200" dirty="0"/>
              <a:t>电路交换）</a:t>
            </a:r>
            <a:endParaRPr lang="en-US" altLang="zh-CN" sz="3200" dirty="0"/>
          </a:p>
        </p:txBody>
      </p:sp>
    </p:spTree>
    <p:extLst>
      <p:ext uri="{BB962C8B-B14F-4D97-AF65-F5344CB8AC3E}">
        <p14:creationId xmlns:p14="http://schemas.microsoft.com/office/powerpoint/2010/main" val="21387644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2BC1CF5-415C-4DAE-B2C2-A8BF9A1D5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5">
            <a:extLst>
              <a:ext uri="{FF2B5EF4-FFF2-40B4-BE49-F238E27FC236}">
                <a16:creationId xmlns:a16="http://schemas.microsoft.com/office/drawing/2014/main" id="{6C651D0D-A2E7-46B3-BEEA-71161FCA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6">
            <a:extLst>
              <a:ext uri="{FF2B5EF4-FFF2-40B4-BE49-F238E27FC236}">
                <a16:creationId xmlns:a16="http://schemas.microsoft.com/office/drawing/2014/main" id="{9CBEA7DB-1BAC-4A39-817B-82928B7F8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7">
            <a:extLst>
              <a:ext uri="{FF2B5EF4-FFF2-40B4-BE49-F238E27FC236}">
                <a16:creationId xmlns:a16="http://schemas.microsoft.com/office/drawing/2014/main" id="{EADF9EA0-3A2A-4F0A-9C86-FBAB53E9C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8">
            <a:extLst>
              <a:ext uri="{FF2B5EF4-FFF2-40B4-BE49-F238E27FC236}">
                <a16:creationId xmlns:a16="http://schemas.microsoft.com/office/drawing/2014/main" id="{A30A2C81-7CE8-4A85-9E15-548E7F466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258859" y="1118007"/>
            <a:ext cx="5634295"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标题 1">
            <a:extLst>
              <a:ext uri="{FF2B5EF4-FFF2-40B4-BE49-F238E27FC236}">
                <a16:creationId xmlns:a16="http://schemas.microsoft.com/office/drawing/2014/main" id="{E02C7EB4-A87D-4B94-9083-65C8CACEE1BD}"/>
              </a:ext>
            </a:extLst>
          </p:cNvPr>
          <p:cNvSpPr>
            <a:spLocks noGrp="1"/>
          </p:cNvSpPr>
          <p:nvPr>
            <p:ph type="title"/>
          </p:nvPr>
        </p:nvSpPr>
        <p:spPr>
          <a:xfrm>
            <a:off x="1570455" y="1426969"/>
            <a:ext cx="5158973" cy="3005883"/>
          </a:xfrm>
        </p:spPr>
        <p:txBody>
          <a:bodyPr vert="horz" lIns="91440" tIns="45720" rIns="91440" bIns="45720" rtlCol="0" anchor="b">
            <a:normAutofit/>
          </a:bodyPr>
          <a:lstStyle/>
          <a:p>
            <a:r>
              <a:rPr lang="en-US" altLang="zh-CN" sz="5400" kern="1200" dirty="0">
                <a:solidFill>
                  <a:srgbClr val="FFFFFF"/>
                </a:solidFill>
                <a:latin typeface="+mj-lt"/>
                <a:ea typeface="+mj-ea"/>
                <a:cs typeface="+mj-cs"/>
              </a:rPr>
              <a:t>1 </a:t>
            </a:r>
            <a:r>
              <a:rPr lang="zh-CN" altLang="en-US" sz="5400" kern="1200" dirty="0">
                <a:solidFill>
                  <a:srgbClr val="FFFFFF"/>
                </a:solidFill>
                <a:latin typeface="+mj-lt"/>
                <a:ea typeface="+mj-ea"/>
                <a:cs typeface="+mj-cs"/>
              </a:rPr>
              <a:t>汇聚单元概述</a:t>
            </a:r>
          </a:p>
        </p:txBody>
      </p:sp>
      <p:pic>
        <p:nvPicPr>
          <p:cNvPr id="6" name="Graphic 5">
            <a:extLst>
              <a:ext uri="{FF2B5EF4-FFF2-40B4-BE49-F238E27FC236}">
                <a16:creationId xmlns:a16="http://schemas.microsoft.com/office/drawing/2014/main" id="{548DE9DB-2D8E-445B-A05E-DDB70F9C7B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26518" y="1518980"/>
            <a:ext cx="3966906" cy="3966906"/>
          </a:xfrm>
          <a:prstGeom prst="rect">
            <a:avLst/>
          </a:prstGeom>
        </p:spPr>
      </p:pic>
    </p:spTree>
    <p:extLst>
      <p:ext uri="{BB962C8B-B14F-4D97-AF65-F5344CB8AC3E}">
        <p14:creationId xmlns:p14="http://schemas.microsoft.com/office/powerpoint/2010/main" val="102531669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BA57AA-78C1-4870-908F-1BAFFDC4B06A}"/>
              </a:ext>
            </a:extLst>
          </p:cNvPr>
          <p:cNvSpPr>
            <a:spLocks noGrp="1"/>
          </p:cNvSpPr>
          <p:nvPr>
            <p:ph type="title"/>
          </p:nvPr>
        </p:nvSpPr>
        <p:spPr/>
        <p:txBody>
          <a:bodyPr/>
          <a:lstStyle/>
          <a:p>
            <a:r>
              <a:rPr lang="zh-CN" altLang="en-US" dirty="0"/>
              <a:t>汇聚单元</a:t>
            </a:r>
          </a:p>
        </p:txBody>
      </p:sp>
      <p:sp>
        <p:nvSpPr>
          <p:cNvPr id="3" name="内容占位符 2">
            <a:extLst>
              <a:ext uri="{FF2B5EF4-FFF2-40B4-BE49-F238E27FC236}">
                <a16:creationId xmlns:a16="http://schemas.microsoft.com/office/drawing/2014/main" id="{65C463E4-1022-454C-AF15-FF42058404C0}"/>
              </a:ext>
            </a:extLst>
          </p:cNvPr>
          <p:cNvSpPr>
            <a:spLocks noGrp="1"/>
          </p:cNvSpPr>
          <p:nvPr>
            <p:ph idx="1"/>
          </p:nvPr>
        </p:nvSpPr>
        <p:spPr/>
        <p:txBody>
          <a:bodyPr/>
          <a:lstStyle/>
          <a:p>
            <a:r>
              <a:rPr lang="zh-CN" altLang="en-US" dirty="0"/>
              <a:t>定义：通常是运行在现有</a:t>
            </a:r>
            <a:r>
              <a:rPr lang="zh-CN" altLang="en-US" dirty="0">
                <a:solidFill>
                  <a:srgbClr val="FF0000"/>
                </a:solidFill>
              </a:rPr>
              <a:t>标准计算平台</a:t>
            </a:r>
            <a:r>
              <a:rPr lang="zh-CN" altLang="en-US" dirty="0"/>
              <a:t>上的</a:t>
            </a:r>
            <a:r>
              <a:rPr lang="zh-CN" altLang="en-US" u="sng" dirty="0">
                <a:solidFill>
                  <a:srgbClr val="FF0000"/>
                </a:solidFill>
              </a:rPr>
              <a:t>专用软件系统</a:t>
            </a:r>
            <a:r>
              <a:rPr lang="zh-CN" altLang="en-US" dirty="0"/>
              <a:t>。与大多数计算密集型应用需求类似，汇聚单元通常具备强大的</a:t>
            </a:r>
            <a:r>
              <a:rPr lang="zh-CN" altLang="en-US" dirty="0">
                <a:solidFill>
                  <a:srgbClr val="FF0000"/>
                </a:solidFill>
              </a:rPr>
              <a:t>计算</a:t>
            </a:r>
            <a:r>
              <a:rPr lang="zh-CN" altLang="en-US" dirty="0"/>
              <a:t>能力和</a:t>
            </a:r>
            <a:r>
              <a:rPr lang="zh-CN" altLang="en-US" dirty="0">
                <a:solidFill>
                  <a:srgbClr val="FF0000"/>
                </a:solidFill>
              </a:rPr>
              <a:t>存储</a:t>
            </a:r>
            <a:r>
              <a:rPr lang="zh-CN" altLang="en-US" dirty="0"/>
              <a:t>能力</a:t>
            </a:r>
            <a:endParaRPr lang="en-US" altLang="zh-CN" dirty="0"/>
          </a:p>
          <a:p>
            <a:r>
              <a:rPr lang="zh-CN" altLang="en-US" dirty="0"/>
              <a:t>部署：通常集中在</a:t>
            </a:r>
            <a:r>
              <a:rPr lang="zh-CN" altLang="en-US" dirty="0">
                <a:solidFill>
                  <a:srgbClr val="FF0000"/>
                </a:solidFill>
              </a:rPr>
              <a:t>广泛部署的</a:t>
            </a:r>
            <a:r>
              <a:rPr lang="zh-CN" altLang="en-US" dirty="0"/>
              <a:t>计算平台和操作系统上，计算和存储能力应当与所需分析的数据量以及受控终端设备的复杂度相</a:t>
            </a:r>
            <a:r>
              <a:rPr lang="zh-CN" altLang="en-US" dirty="0">
                <a:solidFill>
                  <a:srgbClr val="FF0000"/>
                </a:solidFill>
              </a:rPr>
              <a:t>匹配</a:t>
            </a:r>
            <a:endParaRPr lang="en-US" altLang="zh-CN" dirty="0">
              <a:solidFill>
                <a:srgbClr val="FF0000"/>
              </a:solidFill>
            </a:endParaRPr>
          </a:p>
          <a:p>
            <a:r>
              <a:rPr lang="zh-CN" altLang="en-US" dirty="0"/>
              <a:t>最新进展：集成一些支持大数据应用的处理器及软件开发方法，诸如集群处理器、</a:t>
            </a:r>
            <a:r>
              <a:rPr lang="en-US" altLang="zh-CN" dirty="0"/>
              <a:t>Apache Hadoop</a:t>
            </a:r>
            <a:r>
              <a:rPr lang="zh-CN" altLang="en-US" dirty="0"/>
              <a:t>分布式系统、融合网络适配器等</a:t>
            </a:r>
          </a:p>
        </p:txBody>
      </p:sp>
    </p:spTree>
    <p:extLst>
      <p:ext uri="{BB962C8B-B14F-4D97-AF65-F5344CB8AC3E}">
        <p14:creationId xmlns:p14="http://schemas.microsoft.com/office/powerpoint/2010/main" val="30877142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3B8ACF7-1863-4DEA-9D00-56DCC976B6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6224" y="745283"/>
            <a:ext cx="7053061" cy="2880000"/>
          </a:xfrm>
          <a:prstGeom prst="rect">
            <a:avLst/>
          </a:prstGeom>
        </p:spPr>
      </p:pic>
      <p:sp>
        <p:nvSpPr>
          <p:cNvPr id="4" name="文本框 3">
            <a:extLst>
              <a:ext uri="{FF2B5EF4-FFF2-40B4-BE49-F238E27FC236}">
                <a16:creationId xmlns:a16="http://schemas.microsoft.com/office/drawing/2014/main" id="{63CD5EB4-0C25-4D52-BFE5-325ED1FD0ECA}"/>
              </a:ext>
            </a:extLst>
          </p:cNvPr>
          <p:cNvSpPr txBox="1"/>
          <p:nvPr/>
        </p:nvSpPr>
        <p:spPr>
          <a:xfrm flipH="1">
            <a:off x="1385746" y="4550010"/>
            <a:ext cx="8794015" cy="1569660"/>
          </a:xfrm>
          <a:prstGeom prst="rect">
            <a:avLst/>
          </a:prstGeom>
          <a:noFill/>
        </p:spPr>
        <p:txBody>
          <a:bodyPr wrap="square" rtlCol="0">
            <a:spAutoFit/>
          </a:bodyPr>
          <a:lstStyle/>
          <a:p>
            <a:pPr marL="457200" indent="-457200">
              <a:buFont typeface="Arial" panose="020B0604020202020204" pitchFamily="34" charset="0"/>
              <a:buChar char="•"/>
            </a:pPr>
            <a:r>
              <a:rPr lang="zh-CN" altLang="en-US" sz="3200" dirty="0"/>
              <a:t>简易应用：例如家居自动化</a:t>
            </a:r>
            <a:endParaRPr lang="en-US" altLang="zh-CN" sz="3200" dirty="0"/>
          </a:p>
          <a:p>
            <a:pPr marL="457200" indent="-457200">
              <a:buFont typeface="Arial" panose="020B0604020202020204" pitchFamily="34" charset="0"/>
              <a:buChar char="•"/>
            </a:pPr>
            <a:r>
              <a:rPr lang="zh-CN" altLang="en-US" sz="3200" dirty="0"/>
              <a:t>复杂应用：例如跨国企业石油开采的流程控制，需要高端处理器集群</a:t>
            </a:r>
            <a:endParaRPr lang="en-US" altLang="zh-CN" sz="3200" dirty="0"/>
          </a:p>
        </p:txBody>
      </p:sp>
    </p:spTree>
    <p:extLst>
      <p:ext uri="{BB962C8B-B14F-4D97-AF65-F5344CB8AC3E}">
        <p14:creationId xmlns:p14="http://schemas.microsoft.com/office/powerpoint/2010/main" val="15393941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50F347-3DEE-40D6-B686-01583EBE1C13}"/>
              </a:ext>
            </a:extLst>
          </p:cNvPr>
          <p:cNvSpPr>
            <a:spLocks noGrp="1"/>
          </p:cNvSpPr>
          <p:nvPr>
            <p:ph type="title"/>
          </p:nvPr>
        </p:nvSpPr>
        <p:spPr/>
        <p:txBody>
          <a:bodyPr/>
          <a:lstStyle/>
          <a:p>
            <a:r>
              <a:rPr lang="zh-CN" altLang="en-US" dirty="0"/>
              <a:t>汇聚单元的输出</a:t>
            </a:r>
          </a:p>
        </p:txBody>
      </p:sp>
      <p:sp>
        <p:nvSpPr>
          <p:cNvPr id="3" name="内容占位符 2">
            <a:extLst>
              <a:ext uri="{FF2B5EF4-FFF2-40B4-BE49-F238E27FC236}">
                <a16:creationId xmlns:a16="http://schemas.microsoft.com/office/drawing/2014/main" id="{A0F32045-81B2-41D3-9E36-6C74B5411871}"/>
              </a:ext>
            </a:extLst>
          </p:cNvPr>
          <p:cNvSpPr>
            <a:spLocks noGrp="1"/>
          </p:cNvSpPr>
          <p:nvPr>
            <p:ph idx="1"/>
          </p:nvPr>
        </p:nvSpPr>
        <p:spPr/>
        <p:txBody>
          <a:bodyPr>
            <a:normAutofit/>
          </a:bodyPr>
          <a:lstStyle/>
          <a:p>
            <a:r>
              <a:rPr lang="zh-CN" altLang="en-US" sz="3200" dirty="0"/>
              <a:t>物联网</a:t>
            </a:r>
            <a:r>
              <a:rPr lang="zh-CN" altLang="en-US" sz="3200" dirty="0">
                <a:solidFill>
                  <a:srgbClr val="FF0000"/>
                </a:solidFill>
              </a:rPr>
              <a:t>人机接口</a:t>
            </a:r>
            <a:r>
              <a:rPr lang="zh-CN" altLang="en-US" sz="3200" dirty="0"/>
              <a:t>功能：在海量数据的基础上，尽量向人们提供与</a:t>
            </a:r>
            <a:r>
              <a:rPr lang="zh-CN" altLang="en-US" sz="3200" dirty="0">
                <a:solidFill>
                  <a:srgbClr val="FF0000"/>
                </a:solidFill>
              </a:rPr>
              <a:t>业务决策相关</a:t>
            </a:r>
            <a:r>
              <a:rPr lang="zh-CN" altLang="en-US" sz="3200" dirty="0"/>
              <a:t>的洞见，诸如简洁的报警、异常及其它相关分析报告</a:t>
            </a:r>
            <a:endParaRPr lang="en-US" altLang="zh-CN" sz="3200" dirty="0"/>
          </a:p>
          <a:p>
            <a:r>
              <a:rPr lang="zh-CN" altLang="en-US" sz="3200" dirty="0">
                <a:solidFill>
                  <a:srgbClr val="FF0000"/>
                </a:solidFill>
              </a:rPr>
              <a:t>网络管理</a:t>
            </a:r>
            <a:r>
              <a:rPr lang="zh-CN" altLang="en-US" sz="3200" dirty="0"/>
              <a:t>：通过内置于转发节点内部的偏向智能体，管理物联网的数据封装和传输</a:t>
            </a:r>
            <a:endParaRPr lang="en-US" altLang="zh-CN" sz="3200" dirty="0"/>
          </a:p>
          <a:p>
            <a:r>
              <a:rPr lang="zh-CN" altLang="en-US" sz="3200" dirty="0"/>
              <a:t>终端设备</a:t>
            </a:r>
            <a:r>
              <a:rPr lang="zh-CN" altLang="en-US" sz="3200" dirty="0">
                <a:solidFill>
                  <a:srgbClr val="FF0000"/>
                </a:solidFill>
              </a:rPr>
              <a:t>参数配置</a:t>
            </a:r>
            <a:r>
              <a:rPr lang="zh-CN" altLang="en-US" sz="3200" dirty="0"/>
              <a:t>：配置终端设备的参数，即达到控制、执行行动的功能</a:t>
            </a:r>
          </a:p>
        </p:txBody>
      </p:sp>
    </p:spTree>
    <p:extLst>
      <p:ext uri="{BB962C8B-B14F-4D97-AF65-F5344CB8AC3E}">
        <p14:creationId xmlns:p14="http://schemas.microsoft.com/office/powerpoint/2010/main" val="31179357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A2FD68C-1F72-474D-A674-0DA1E5D4DED8}"/>
              </a:ext>
            </a:extLst>
          </p:cNvPr>
          <p:cNvSpPr/>
          <p:nvPr/>
        </p:nvSpPr>
        <p:spPr>
          <a:xfrm>
            <a:off x="1117600" y="2875280"/>
            <a:ext cx="1676400" cy="762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dirty="0"/>
              <a:t>终端设备</a:t>
            </a:r>
          </a:p>
        </p:txBody>
      </p:sp>
      <p:sp>
        <p:nvSpPr>
          <p:cNvPr id="7" name="矩形 6">
            <a:extLst>
              <a:ext uri="{FF2B5EF4-FFF2-40B4-BE49-F238E27FC236}">
                <a16:creationId xmlns:a16="http://schemas.microsoft.com/office/drawing/2014/main" id="{35901DC7-1C94-4E0D-8BD5-96ECDE471101}"/>
              </a:ext>
            </a:extLst>
          </p:cNvPr>
          <p:cNvSpPr/>
          <p:nvPr/>
        </p:nvSpPr>
        <p:spPr>
          <a:xfrm>
            <a:off x="3759202" y="2875280"/>
            <a:ext cx="1676400" cy="762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dirty="0"/>
              <a:t>转发节点</a:t>
            </a:r>
          </a:p>
        </p:txBody>
      </p:sp>
      <p:sp>
        <p:nvSpPr>
          <p:cNvPr id="8" name="矩形 7">
            <a:extLst>
              <a:ext uri="{FF2B5EF4-FFF2-40B4-BE49-F238E27FC236}">
                <a16:creationId xmlns:a16="http://schemas.microsoft.com/office/drawing/2014/main" id="{3C11C4B6-14CB-49E3-A77D-3DD0E515D788}"/>
              </a:ext>
            </a:extLst>
          </p:cNvPr>
          <p:cNvSpPr/>
          <p:nvPr/>
        </p:nvSpPr>
        <p:spPr>
          <a:xfrm>
            <a:off x="6868160" y="2875280"/>
            <a:ext cx="1676400" cy="762000"/>
          </a:xfrm>
          <a:prstGeom prst="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dirty="0"/>
              <a:t>汇聚单元</a:t>
            </a:r>
          </a:p>
        </p:txBody>
      </p:sp>
      <p:sp>
        <p:nvSpPr>
          <p:cNvPr id="9" name="矩形 8">
            <a:extLst>
              <a:ext uri="{FF2B5EF4-FFF2-40B4-BE49-F238E27FC236}">
                <a16:creationId xmlns:a16="http://schemas.microsoft.com/office/drawing/2014/main" id="{3160F94F-F667-42A4-9C9C-AB86A6CDEF5E}"/>
              </a:ext>
            </a:extLst>
          </p:cNvPr>
          <p:cNvSpPr/>
          <p:nvPr/>
        </p:nvSpPr>
        <p:spPr>
          <a:xfrm>
            <a:off x="4177030" y="416560"/>
            <a:ext cx="3535680" cy="11734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dirty="0"/>
              <a:t>外部数据</a:t>
            </a:r>
            <a:endParaRPr lang="en-US" altLang="zh-CN" sz="2800" dirty="0"/>
          </a:p>
          <a:p>
            <a:pPr algn="ctr"/>
            <a:r>
              <a:rPr lang="zh-CN" altLang="en-US" sz="2800" dirty="0"/>
              <a:t>（社交网络、气候</a:t>
            </a:r>
            <a:r>
              <a:rPr lang="en-US" altLang="zh-CN" sz="2800" dirty="0"/>
              <a:t>…</a:t>
            </a:r>
            <a:r>
              <a:rPr lang="zh-CN" altLang="en-US" sz="2800" dirty="0"/>
              <a:t>）</a:t>
            </a:r>
          </a:p>
        </p:txBody>
      </p:sp>
      <p:cxnSp>
        <p:nvCxnSpPr>
          <p:cNvPr id="11" name="直接箭头连接符 10">
            <a:extLst>
              <a:ext uri="{FF2B5EF4-FFF2-40B4-BE49-F238E27FC236}">
                <a16:creationId xmlns:a16="http://schemas.microsoft.com/office/drawing/2014/main" id="{9D1E39C6-E173-474E-8483-F9AADBF5AAF2}"/>
              </a:ext>
            </a:extLst>
          </p:cNvPr>
          <p:cNvCxnSpPr>
            <a:stCxn id="6" idx="3"/>
            <a:endCxn id="7" idx="1"/>
          </p:cNvCxnSpPr>
          <p:nvPr/>
        </p:nvCxnSpPr>
        <p:spPr>
          <a:xfrm>
            <a:off x="2794000" y="3256280"/>
            <a:ext cx="96520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39B57EAA-1189-44C0-89D2-03A2D139FBF8}"/>
              </a:ext>
            </a:extLst>
          </p:cNvPr>
          <p:cNvCxnSpPr>
            <a:cxnSpLocks/>
            <a:stCxn id="7" idx="3"/>
            <a:endCxn id="8" idx="1"/>
          </p:cNvCxnSpPr>
          <p:nvPr/>
        </p:nvCxnSpPr>
        <p:spPr>
          <a:xfrm>
            <a:off x="5435602" y="3256280"/>
            <a:ext cx="14325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连接符: 肘形 18">
            <a:extLst>
              <a:ext uri="{FF2B5EF4-FFF2-40B4-BE49-F238E27FC236}">
                <a16:creationId xmlns:a16="http://schemas.microsoft.com/office/drawing/2014/main" id="{5D2824DB-6823-47B0-A9F5-4FEA1846DFDF}"/>
              </a:ext>
            </a:extLst>
          </p:cNvPr>
          <p:cNvCxnSpPr>
            <a:cxnSpLocks/>
            <a:stCxn id="8" idx="2"/>
            <a:endCxn id="7" idx="2"/>
          </p:cNvCxnSpPr>
          <p:nvPr/>
        </p:nvCxnSpPr>
        <p:spPr>
          <a:xfrm rot="5400000">
            <a:off x="6151881" y="2082801"/>
            <a:ext cx="12700" cy="3108958"/>
          </a:xfrm>
          <a:prstGeom prst="bentConnector3">
            <a:avLst>
              <a:gd name="adj1" fmla="val 309403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32F4BCD6-58A5-49C9-8210-58756669F501}"/>
              </a:ext>
            </a:extLst>
          </p:cNvPr>
          <p:cNvSpPr txBox="1"/>
          <p:nvPr/>
        </p:nvSpPr>
        <p:spPr>
          <a:xfrm>
            <a:off x="4475043" y="2161560"/>
            <a:ext cx="1620957" cy="523220"/>
          </a:xfrm>
          <a:prstGeom prst="rect">
            <a:avLst/>
          </a:prstGeom>
          <a:noFill/>
        </p:spPr>
        <p:txBody>
          <a:bodyPr wrap="none" rtlCol="0">
            <a:spAutoFit/>
          </a:bodyPr>
          <a:lstStyle/>
          <a:p>
            <a:r>
              <a:rPr lang="zh-CN" altLang="en-US" sz="2800" dirty="0">
                <a:solidFill>
                  <a:srgbClr val="FF0000"/>
                </a:solidFill>
                <a:latin typeface="楷体" panose="02010609060101010101" pitchFamily="49" charset="-122"/>
                <a:ea typeface="楷体" panose="02010609060101010101" pitchFamily="49" charset="-122"/>
              </a:rPr>
              <a:t>聚沙成塔</a:t>
            </a:r>
          </a:p>
        </p:txBody>
      </p:sp>
      <p:cxnSp>
        <p:nvCxnSpPr>
          <p:cNvPr id="30" name="直接箭头连接符 29">
            <a:extLst>
              <a:ext uri="{FF2B5EF4-FFF2-40B4-BE49-F238E27FC236}">
                <a16:creationId xmlns:a16="http://schemas.microsoft.com/office/drawing/2014/main" id="{1BF5D8F0-16F4-4DEB-A091-ADE99AAB51C6}"/>
              </a:ext>
            </a:extLst>
          </p:cNvPr>
          <p:cNvCxnSpPr>
            <a:cxnSpLocks/>
            <a:stCxn id="9" idx="2"/>
            <a:endCxn id="8" idx="1"/>
          </p:cNvCxnSpPr>
          <p:nvPr/>
        </p:nvCxnSpPr>
        <p:spPr>
          <a:xfrm>
            <a:off x="5944870" y="1590047"/>
            <a:ext cx="923290" cy="16662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标注: 弯曲线形(带边框和强调线) 36">
            <a:extLst>
              <a:ext uri="{FF2B5EF4-FFF2-40B4-BE49-F238E27FC236}">
                <a16:creationId xmlns:a16="http://schemas.microsoft.com/office/drawing/2014/main" id="{E3FD2D9B-633D-463D-9834-ED9C7E69F81C}"/>
              </a:ext>
            </a:extLst>
          </p:cNvPr>
          <p:cNvSpPr/>
          <p:nvPr/>
        </p:nvSpPr>
        <p:spPr>
          <a:xfrm>
            <a:off x="9467850" y="2397760"/>
            <a:ext cx="1676400" cy="858520"/>
          </a:xfrm>
          <a:prstGeom prst="accentBorderCallout2">
            <a:avLst>
              <a:gd name="adj1" fmla="val 18750"/>
              <a:gd name="adj2" fmla="val -8333"/>
              <a:gd name="adj3" fmla="val 18750"/>
              <a:gd name="adj4" fmla="val -16667"/>
              <a:gd name="adj5" fmla="val 102515"/>
              <a:gd name="adj6" fmla="val -55493"/>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dirty="0"/>
              <a:t>数据洞见</a:t>
            </a:r>
            <a:r>
              <a:rPr lang="en-US" altLang="zh-CN" sz="2800" dirty="0"/>
              <a:t>/</a:t>
            </a:r>
            <a:r>
              <a:rPr lang="zh-CN" altLang="en-US" sz="2800" dirty="0"/>
              <a:t>智能</a:t>
            </a:r>
          </a:p>
        </p:txBody>
      </p:sp>
      <p:sp>
        <p:nvSpPr>
          <p:cNvPr id="38" name="文本框 37">
            <a:extLst>
              <a:ext uri="{FF2B5EF4-FFF2-40B4-BE49-F238E27FC236}">
                <a16:creationId xmlns:a16="http://schemas.microsoft.com/office/drawing/2014/main" id="{F69C8CAE-09EE-438A-AF58-33C8FF1B0A10}"/>
              </a:ext>
            </a:extLst>
          </p:cNvPr>
          <p:cNvSpPr txBox="1"/>
          <p:nvPr/>
        </p:nvSpPr>
        <p:spPr>
          <a:xfrm>
            <a:off x="4094862" y="4250838"/>
            <a:ext cx="4314001" cy="954107"/>
          </a:xfrm>
          <a:prstGeom prst="rect">
            <a:avLst/>
          </a:prstGeom>
          <a:noFill/>
        </p:spPr>
        <p:txBody>
          <a:bodyPr wrap="none" rtlCol="0">
            <a:spAutoFit/>
          </a:bodyPr>
          <a:lstStyle/>
          <a:p>
            <a:pPr algn="ctr"/>
            <a:r>
              <a:rPr lang="zh-CN" altLang="en-US" sz="2800" dirty="0">
                <a:solidFill>
                  <a:srgbClr val="FF0000"/>
                </a:solidFill>
                <a:latin typeface="楷体" panose="02010609060101010101" pitchFamily="49" charset="-122"/>
                <a:ea typeface="楷体" panose="02010609060101010101" pitchFamily="49" charset="-122"/>
              </a:rPr>
              <a:t>反馈控制</a:t>
            </a:r>
            <a:endParaRPr lang="en-US" altLang="zh-CN" sz="2800" dirty="0">
              <a:solidFill>
                <a:srgbClr val="FF0000"/>
              </a:solidFill>
              <a:latin typeface="楷体" panose="02010609060101010101" pitchFamily="49" charset="-122"/>
              <a:ea typeface="楷体" panose="02010609060101010101" pitchFamily="49" charset="-122"/>
            </a:endParaRPr>
          </a:p>
          <a:p>
            <a:pPr algn="ctr"/>
            <a:r>
              <a:rPr lang="zh-CN" altLang="en-US" sz="2800" dirty="0">
                <a:latin typeface="楷体" panose="02010609060101010101" pitchFamily="49" charset="-122"/>
                <a:ea typeface="楷体" panose="02010609060101010101" pitchFamily="49" charset="-122"/>
              </a:rPr>
              <a:t>（发布</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订阅、参数配置）</a:t>
            </a:r>
          </a:p>
        </p:txBody>
      </p:sp>
      <p:sp>
        <p:nvSpPr>
          <p:cNvPr id="40" name="文本框 39">
            <a:extLst>
              <a:ext uri="{FF2B5EF4-FFF2-40B4-BE49-F238E27FC236}">
                <a16:creationId xmlns:a16="http://schemas.microsoft.com/office/drawing/2014/main" id="{C5CCC653-686B-452A-9E1A-7715BA031025}"/>
              </a:ext>
            </a:extLst>
          </p:cNvPr>
          <p:cNvSpPr txBox="1"/>
          <p:nvPr/>
        </p:nvSpPr>
        <p:spPr>
          <a:xfrm>
            <a:off x="8881810" y="3598549"/>
            <a:ext cx="1620957" cy="523220"/>
          </a:xfrm>
          <a:prstGeom prst="rect">
            <a:avLst/>
          </a:prstGeom>
          <a:noFill/>
        </p:spPr>
        <p:txBody>
          <a:bodyPr wrap="none" rtlCol="0">
            <a:spAutoFit/>
          </a:bodyPr>
          <a:lstStyle/>
          <a:p>
            <a:r>
              <a:rPr lang="zh-CN" altLang="en-US" sz="2800" dirty="0">
                <a:solidFill>
                  <a:srgbClr val="FF0000"/>
                </a:solidFill>
                <a:latin typeface="楷体" panose="02010609060101010101" pitchFamily="49" charset="-122"/>
                <a:ea typeface="楷体" panose="02010609060101010101" pitchFamily="49" charset="-122"/>
              </a:rPr>
              <a:t>人机接口</a:t>
            </a:r>
          </a:p>
        </p:txBody>
      </p:sp>
    </p:spTree>
    <p:extLst>
      <p:ext uri="{BB962C8B-B14F-4D97-AF65-F5344CB8AC3E}">
        <p14:creationId xmlns:p14="http://schemas.microsoft.com/office/powerpoint/2010/main" val="27949797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2BC1CF5-415C-4DAE-B2C2-A8BF9A1D5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5">
            <a:extLst>
              <a:ext uri="{FF2B5EF4-FFF2-40B4-BE49-F238E27FC236}">
                <a16:creationId xmlns:a16="http://schemas.microsoft.com/office/drawing/2014/main" id="{6C651D0D-A2E7-46B3-BEEA-71161FCA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6">
            <a:extLst>
              <a:ext uri="{FF2B5EF4-FFF2-40B4-BE49-F238E27FC236}">
                <a16:creationId xmlns:a16="http://schemas.microsoft.com/office/drawing/2014/main" id="{9CBEA7DB-1BAC-4A39-817B-82928B7F8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7">
            <a:extLst>
              <a:ext uri="{FF2B5EF4-FFF2-40B4-BE49-F238E27FC236}">
                <a16:creationId xmlns:a16="http://schemas.microsoft.com/office/drawing/2014/main" id="{EADF9EA0-3A2A-4F0A-9C86-FBAB53E9C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8">
            <a:extLst>
              <a:ext uri="{FF2B5EF4-FFF2-40B4-BE49-F238E27FC236}">
                <a16:creationId xmlns:a16="http://schemas.microsoft.com/office/drawing/2014/main" id="{A30A2C81-7CE8-4A85-9E15-548E7F466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258859" y="1118007"/>
            <a:ext cx="5634295"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标题 1">
            <a:extLst>
              <a:ext uri="{FF2B5EF4-FFF2-40B4-BE49-F238E27FC236}">
                <a16:creationId xmlns:a16="http://schemas.microsoft.com/office/drawing/2014/main" id="{E02C7EB4-A87D-4B94-9083-65C8CACEE1BD}"/>
              </a:ext>
            </a:extLst>
          </p:cNvPr>
          <p:cNvSpPr>
            <a:spLocks noGrp="1"/>
          </p:cNvSpPr>
          <p:nvPr>
            <p:ph type="title"/>
          </p:nvPr>
        </p:nvSpPr>
        <p:spPr>
          <a:xfrm>
            <a:off x="1570455" y="1426969"/>
            <a:ext cx="5158973" cy="3005883"/>
          </a:xfrm>
        </p:spPr>
        <p:txBody>
          <a:bodyPr vert="horz" lIns="91440" tIns="45720" rIns="91440" bIns="45720" rtlCol="0" anchor="b">
            <a:normAutofit/>
          </a:bodyPr>
          <a:lstStyle/>
          <a:p>
            <a:r>
              <a:rPr lang="en-US" altLang="zh-CN" sz="5400" dirty="0">
                <a:solidFill>
                  <a:srgbClr val="FFFFFF"/>
                </a:solidFill>
              </a:rPr>
              <a:t>2</a:t>
            </a:r>
            <a:r>
              <a:rPr lang="en-US" altLang="zh-CN" sz="5400" kern="1200" dirty="0">
                <a:solidFill>
                  <a:srgbClr val="FFFFFF"/>
                </a:solidFill>
                <a:latin typeface="+mj-lt"/>
                <a:ea typeface="+mj-ea"/>
                <a:cs typeface="+mj-cs"/>
              </a:rPr>
              <a:t> </a:t>
            </a:r>
            <a:r>
              <a:rPr lang="zh-CN" altLang="en-US" sz="5400" kern="1200" dirty="0">
                <a:solidFill>
                  <a:srgbClr val="FFFFFF"/>
                </a:solidFill>
                <a:latin typeface="+mj-lt"/>
                <a:ea typeface="+mj-ea"/>
                <a:cs typeface="+mj-cs"/>
              </a:rPr>
              <a:t>过滤网关</a:t>
            </a:r>
          </a:p>
        </p:txBody>
      </p:sp>
      <p:pic>
        <p:nvPicPr>
          <p:cNvPr id="6" name="Graphic 5">
            <a:extLst>
              <a:ext uri="{FF2B5EF4-FFF2-40B4-BE49-F238E27FC236}">
                <a16:creationId xmlns:a16="http://schemas.microsoft.com/office/drawing/2014/main" id="{548DE9DB-2D8E-445B-A05E-DDB70F9C7B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26518" y="1518980"/>
            <a:ext cx="3966906" cy="3966906"/>
          </a:xfrm>
          <a:prstGeom prst="rect">
            <a:avLst/>
          </a:prstGeom>
        </p:spPr>
      </p:pic>
    </p:spTree>
    <p:extLst>
      <p:ext uri="{BB962C8B-B14F-4D97-AF65-F5344CB8AC3E}">
        <p14:creationId xmlns:p14="http://schemas.microsoft.com/office/powerpoint/2010/main" val="264726252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F39875-95BB-4F01-9DA5-FF0889E55BC3}"/>
              </a:ext>
            </a:extLst>
          </p:cNvPr>
          <p:cNvSpPr>
            <a:spLocks noGrp="1"/>
          </p:cNvSpPr>
          <p:nvPr>
            <p:ph type="title"/>
          </p:nvPr>
        </p:nvSpPr>
        <p:spPr/>
        <p:txBody>
          <a:bodyPr/>
          <a:lstStyle/>
          <a:p>
            <a:r>
              <a:rPr lang="zh-CN" altLang="en-US" dirty="0"/>
              <a:t>处理器瓶颈</a:t>
            </a:r>
          </a:p>
        </p:txBody>
      </p:sp>
      <p:sp>
        <p:nvSpPr>
          <p:cNvPr id="3" name="内容占位符 2">
            <a:extLst>
              <a:ext uri="{FF2B5EF4-FFF2-40B4-BE49-F238E27FC236}">
                <a16:creationId xmlns:a16="http://schemas.microsoft.com/office/drawing/2014/main" id="{7028DAB5-F928-41F6-952E-751E661C34AB}"/>
              </a:ext>
            </a:extLst>
          </p:cNvPr>
          <p:cNvSpPr>
            <a:spLocks noGrp="1"/>
          </p:cNvSpPr>
          <p:nvPr>
            <p:ph idx="1"/>
          </p:nvPr>
        </p:nvSpPr>
        <p:spPr/>
        <p:txBody>
          <a:bodyPr>
            <a:normAutofit/>
          </a:bodyPr>
          <a:lstStyle/>
          <a:p>
            <a:r>
              <a:rPr lang="zh-CN" altLang="en-US" sz="3200" dirty="0"/>
              <a:t>海量数据流以及繁忙的网络接口可能使</a:t>
            </a:r>
            <a:r>
              <a:rPr lang="zh-CN" altLang="en-US" sz="3200" dirty="0">
                <a:solidFill>
                  <a:srgbClr val="FF0000"/>
                </a:solidFill>
              </a:rPr>
              <a:t>通用处理器</a:t>
            </a:r>
            <a:r>
              <a:rPr lang="zh-CN" altLang="en-US" sz="3200" dirty="0"/>
              <a:t>陷入困境</a:t>
            </a:r>
            <a:endParaRPr lang="en-US" altLang="zh-CN" sz="3200" dirty="0"/>
          </a:p>
          <a:p>
            <a:r>
              <a:rPr lang="zh-CN" altLang="en-US" sz="3200" dirty="0"/>
              <a:t>需要根据业务需求，</a:t>
            </a:r>
            <a:r>
              <a:rPr lang="zh-CN" altLang="en-US" sz="3200" dirty="0">
                <a:solidFill>
                  <a:srgbClr val="FF0000"/>
                </a:solidFill>
              </a:rPr>
              <a:t>过滤</a:t>
            </a:r>
            <a:r>
              <a:rPr lang="zh-CN" altLang="en-US" sz="3200" dirty="0"/>
              <a:t>有意义的数据，以确保计算资源可以集中于特定的</a:t>
            </a:r>
            <a:r>
              <a:rPr lang="zh-CN" altLang="en-US" sz="3200" dirty="0">
                <a:solidFill>
                  <a:srgbClr val="FF0000"/>
                </a:solidFill>
              </a:rPr>
              <a:t>业务需求</a:t>
            </a:r>
            <a:endParaRPr lang="en-US" altLang="zh-CN" sz="3200" dirty="0">
              <a:solidFill>
                <a:srgbClr val="FF0000"/>
              </a:solidFill>
            </a:endParaRPr>
          </a:p>
          <a:p>
            <a:endParaRPr lang="en-US" altLang="zh-CN" sz="3200" dirty="0"/>
          </a:p>
          <a:p>
            <a:pPr marL="0" indent="0">
              <a:buNone/>
            </a:pPr>
            <a:r>
              <a:rPr lang="en-US" altLang="zh-CN" sz="3200" dirty="0"/>
              <a:t>Q</a:t>
            </a:r>
            <a:r>
              <a:rPr lang="zh-CN" altLang="en-US" sz="3200" dirty="0"/>
              <a:t>：我们是否需要始终使用全部数据？</a:t>
            </a:r>
          </a:p>
        </p:txBody>
      </p:sp>
    </p:spTree>
    <p:extLst>
      <p:ext uri="{BB962C8B-B14F-4D97-AF65-F5344CB8AC3E}">
        <p14:creationId xmlns:p14="http://schemas.microsoft.com/office/powerpoint/2010/main" val="211874504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480E4B3-9157-443E-AD9F-8365E52E88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235" y="1056139"/>
            <a:ext cx="6968759" cy="4320000"/>
          </a:xfrm>
          <a:prstGeom prst="rect">
            <a:avLst/>
          </a:prstGeom>
        </p:spPr>
      </p:pic>
      <p:sp>
        <p:nvSpPr>
          <p:cNvPr id="4" name="文本框 3">
            <a:extLst>
              <a:ext uri="{FF2B5EF4-FFF2-40B4-BE49-F238E27FC236}">
                <a16:creationId xmlns:a16="http://schemas.microsoft.com/office/drawing/2014/main" id="{08762D7B-204B-40E2-8F7A-03A1B3060430}"/>
              </a:ext>
            </a:extLst>
          </p:cNvPr>
          <p:cNvSpPr txBox="1"/>
          <p:nvPr/>
        </p:nvSpPr>
        <p:spPr>
          <a:xfrm>
            <a:off x="7924994" y="1762661"/>
            <a:ext cx="2682046" cy="954107"/>
          </a:xfrm>
          <a:prstGeom prst="rect">
            <a:avLst/>
          </a:prstGeom>
          <a:noFill/>
        </p:spPr>
        <p:txBody>
          <a:bodyPr wrap="square" rtlCol="0">
            <a:spAutoFit/>
          </a:bodyPr>
          <a:lstStyle/>
          <a:p>
            <a:pPr algn="ct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多个汇聚单元：取决于业务需求</a:t>
            </a:r>
            <a:endParaRPr lang="zh-CN" altLang="en-US" sz="2800" dirty="0">
              <a:solidFill>
                <a:srgbClr val="FF000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60395064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C06744-CC09-4FF1-A615-CDC33CB24DD9}"/>
              </a:ext>
            </a:extLst>
          </p:cNvPr>
          <p:cNvSpPr>
            <a:spLocks noGrp="1"/>
          </p:cNvSpPr>
          <p:nvPr>
            <p:ph type="title"/>
          </p:nvPr>
        </p:nvSpPr>
        <p:spPr/>
        <p:txBody>
          <a:bodyPr/>
          <a:lstStyle/>
          <a:p>
            <a:r>
              <a:rPr lang="zh-CN" altLang="en-US" dirty="0"/>
              <a:t>过滤网关</a:t>
            </a:r>
          </a:p>
        </p:txBody>
      </p:sp>
      <p:sp>
        <p:nvSpPr>
          <p:cNvPr id="3" name="内容占位符 2">
            <a:extLst>
              <a:ext uri="{FF2B5EF4-FFF2-40B4-BE49-F238E27FC236}">
                <a16:creationId xmlns:a16="http://schemas.microsoft.com/office/drawing/2014/main" id="{4276127D-236D-4DCD-BF25-875D2E63477F}"/>
              </a:ext>
            </a:extLst>
          </p:cNvPr>
          <p:cNvSpPr>
            <a:spLocks noGrp="1"/>
          </p:cNvSpPr>
          <p:nvPr>
            <p:ph idx="1"/>
          </p:nvPr>
        </p:nvSpPr>
        <p:spPr>
          <a:xfrm>
            <a:off x="838200" y="1578543"/>
            <a:ext cx="10515600" cy="4914332"/>
          </a:xfrm>
        </p:spPr>
        <p:txBody>
          <a:bodyPr>
            <a:normAutofit/>
          </a:bodyPr>
          <a:lstStyle/>
          <a:p>
            <a:r>
              <a:rPr lang="zh-CN" altLang="en-US" sz="3200" dirty="0"/>
              <a:t>物联网社区：</a:t>
            </a:r>
            <a:r>
              <a:rPr lang="zh-CN" altLang="en-US" sz="3200" dirty="0">
                <a:solidFill>
                  <a:srgbClr val="FF0000"/>
                </a:solidFill>
              </a:rPr>
              <a:t>感兴趣</a:t>
            </a:r>
            <a:r>
              <a:rPr lang="zh-CN" altLang="en-US" sz="3200" dirty="0"/>
              <a:t>的数据源的集合，通过汇聚单元进行筛选和收集，利用程序设计来控制“</a:t>
            </a:r>
            <a:r>
              <a:rPr lang="zh-CN" altLang="en-US" sz="3200" dirty="0">
                <a:solidFill>
                  <a:srgbClr val="FF0000"/>
                </a:solidFill>
              </a:rPr>
              <a:t>订阅</a:t>
            </a:r>
            <a:r>
              <a:rPr lang="zh-CN" altLang="en-US" sz="3200" dirty="0"/>
              <a:t>”</a:t>
            </a:r>
            <a:endParaRPr lang="en-US" altLang="zh-CN" sz="3200" dirty="0"/>
          </a:p>
          <a:p>
            <a:r>
              <a:rPr lang="zh-CN" altLang="en-US" sz="3200" dirty="0"/>
              <a:t>社区的形成：可能按照传感器类别、地理位置，或者更复杂也是更有价值的社区规则来定义。数据亲缘关系反映了独立、但也以某种方式相互联系的各种变量</a:t>
            </a:r>
            <a:endParaRPr lang="en-US" altLang="zh-CN" sz="3200" dirty="0"/>
          </a:p>
          <a:p>
            <a:r>
              <a:rPr lang="zh-CN" altLang="en-US" sz="3200" dirty="0"/>
              <a:t>过滤网关</a:t>
            </a:r>
            <a:endParaRPr lang="en-US" altLang="zh-CN" sz="3200" dirty="0"/>
          </a:p>
          <a:p>
            <a:pPr marL="971550" lvl="1" indent="-514350">
              <a:buFont typeface="+mj-ea"/>
              <a:buAutoNum type="circleNumDbPlain"/>
            </a:pPr>
            <a:r>
              <a:rPr lang="zh-CN" altLang="en-US" sz="3200" dirty="0">
                <a:solidFill>
                  <a:srgbClr val="FF0000"/>
                </a:solidFill>
              </a:rPr>
              <a:t>过滤</a:t>
            </a:r>
            <a:r>
              <a:rPr lang="zh-CN" altLang="en-US" sz="3200" dirty="0"/>
              <a:t>出感兴趣、有意义的数据，减轻运行汇聚单元软件的通用</a:t>
            </a:r>
            <a:r>
              <a:rPr lang="zh-CN" altLang="en-US" sz="3200" dirty="0">
                <a:solidFill>
                  <a:srgbClr val="FF0000"/>
                </a:solidFill>
              </a:rPr>
              <a:t>处理器负载</a:t>
            </a:r>
            <a:r>
              <a:rPr lang="zh-CN" altLang="en-US" sz="3200" dirty="0"/>
              <a:t>压力</a:t>
            </a:r>
            <a:endParaRPr lang="en-US" altLang="zh-CN" sz="3200" dirty="0"/>
          </a:p>
          <a:p>
            <a:pPr marL="971550" lvl="1" indent="-514350">
              <a:buFont typeface="+mj-ea"/>
              <a:buAutoNum type="circleNumDbPlain"/>
            </a:pPr>
            <a:r>
              <a:rPr lang="zh-CN" altLang="en-US" sz="3200" dirty="0"/>
              <a:t>提供</a:t>
            </a:r>
            <a:r>
              <a:rPr lang="zh-CN" altLang="en-US" sz="3200" dirty="0">
                <a:solidFill>
                  <a:srgbClr val="FF0000"/>
                </a:solidFill>
              </a:rPr>
              <a:t>网络安全</a:t>
            </a:r>
            <a:r>
              <a:rPr lang="zh-CN" altLang="en-US" sz="3200" dirty="0"/>
              <a:t>和防火墙功能</a:t>
            </a:r>
            <a:endParaRPr lang="en-US" altLang="zh-CN" sz="3200" dirty="0"/>
          </a:p>
          <a:p>
            <a:pPr marL="971550" lvl="1" indent="-514350">
              <a:buFont typeface="+mj-ea"/>
              <a:buAutoNum type="circleNumDbPlain"/>
            </a:pPr>
            <a:endParaRPr lang="en-US" altLang="zh-CN" sz="2800" dirty="0"/>
          </a:p>
          <a:p>
            <a:pPr marL="971550" lvl="1" indent="-514350">
              <a:buFont typeface="+mj-ea"/>
              <a:buAutoNum type="circleNumDbPlain"/>
            </a:pPr>
            <a:endParaRPr lang="en-US" altLang="zh-CN" sz="2800" dirty="0"/>
          </a:p>
          <a:p>
            <a:endParaRPr lang="zh-CN" altLang="en-US" sz="3200" dirty="0"/>
          </a:p>
        </p:txBody>
      </p:sp>
    </p:spTree>
    <p:extLst>
      <p:ext uri="{BB962C8B-B14F-4D97-AF65-F5344CB8AC3E}">
        <p14:creationId xmlns:p14="http://schemas.microsoft.com/office/powerpoint/2010/main" val="37654245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7EB261B-3E92-4799-8503-8250148D91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3195" y="703059"/>
            <a:ext cx="6901732" cy="3600000"/>
          </a:xfrm>
          <a:prstGeom prst="rect">
            <a:avLst/>
          </a:prstGeom>
        </p:spPr>
      </p:pic>
      <p:sp>
        <p:nvSpPr>
          <p:cNvPr id="4" name="文本框 3">
            <a:extLst>
              <a:ext uri="{FF2B5EF4-FFF2-40B4-BE49-F238E27FC236}">
                <a16:creationId xmlns:a16="http://schemas.microsoft.com/office/drawing/2014/main" id="{AEE0F037-BE1E-4B5E-ADB1-C13065DCA0A5}"/>
              </a:ext>
            </a:extLst>
          </p:cNvPr>
          <p:cNvSpPr txBox="1"/>
          <p:nvPr/>
        </p:nvSpPr>
        <p:spPr>
          <a:xfrm flipH="1">
            <a:off x="1020276" y="4550010"/>
            <a:ext cx="9625264" cy="1077218"/>
          </a:xfrm>
          <a:prstGeom prst="rect">
            <a:avLst/>
          </a:prstGeom>
          <a:noFill/>
        </p:spPr>
        <p:txBody>
          <a:bodyPr wrap="square" rtlCol="0">
            <a:spAutoFit/>
          </a:bodyPr>
          <a:lstStyle/>
          <a:p>
            <a:r>
              <a:rPr lang="zh-CN" altLang="en-US" sz="3200" dirty="0"/>
              <a:t>过滤网关位于全球互联网和通用处理器之间</a:t>
            </a:r>
            <a:endParaRPr lang="en-US" altLang="zh-CN" sz="3200" dirty="0"/>
          </a:p>
          <a:p>
            <a:r>
              <a:rPr lang="zh-CN" altLang="en-US" sz="3200" dirty="0"/>
              <a:t>类似于</a:t>
            </a:r>
            <a:r>
              <a:rPr lang="zh-CN" altLang="en-US" sz="3200" dirty="0">
                <a:solidFill>
                  <a:srgbClr val="FF0000"/>
                </a:solidFill>
              </a:rPr>
              <a:t>“双臂”路由器</a:t>
            </a:r>
            <a:r>
              <a:rPr lang="zh-CN" altLang="en-US" sz="3200" dirty="0"/>
              <a:t>，如千兆以太网入</a:t>
            </a:r>
            <a:r>
              <a:rPr lang="en-US" altLang="zh-CN" sz="3200" dirty="0"/>
              <a:t>/</a:t>
            </a:r>
            <a:r>
              <a:rPr lang="zh-CN" altLang="en-US" sz="3200" dirty="0"/>
              <a:t>千兆以太网出</a:t>
            </a:r>
            <a:endParaRPr lang="en-US" altLang="zh-CN" sz="3200" dirty="0"/>
          </a:p>
        </p:txBody>
      </p:sp>
    </p:spTree>
    <p:extLst>
      <p:ext uri="{BB962C8B-B14F-4D97-AF65-F5344CB8AC3E}">
        <p14:creationId xmlns:p14="http://schemas.microsoft.com/office/powerpoint/2010/main" val="153245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A78E26-5266-43F2-A573-D4FF1629FD17}"/>
              </a:ext>
            </a:extLst>
          </p:cNvPr>
          <p:cNvSpPr>
            <a:spLocks noGrp="1"/>
          </p:cNvSpPr>
          <p:nvPr>
            <p:ph type="title"/>
          </p:nvPr>
        </p:nvSpPr>
        <p:spPr/>
        <p:txBody>
          <a:bodyPr/>
          <a:lstStyle/>
          <a:p>
            <a:r>
              <a:rPr lang="zh-CN" altLang="en-US" dirty="0"/>
              <a:t>技术发展</a:t>
            </a:r>
          </a:p>
        </p:txBody>
      </p:sp>
      <p:sp>
        <p:nvSpPr>
          <p:cNvPr id="3" name="内容占位符 2">
            <a:extLst>
              <a:ext uri="{FF2B5EF4-FFF2-40B4-BE49-F238E27FC236}">
                <a16:creationId xmlns:a16="http://schemas.microsoft.com/office/drawing/2014/main" id="{E1F2136C-43A5-4A62-974E-ED1D5702818C}"/>
              </a:ext>
            </a:extLst>
          </p:cNvPr>
          <p:cNvSpPr>
            <a:spLocks noGrp="1"/>
          </p:cNvSpPr>
          <p:nvPr>
            <p:ph idx="1"/>
          </p:nvPr>
        </p:nvSpPr>
        <p:spPr/>
        <p:txBody>
          <a:bodyPr>
            <a:normAutofit lnSpcReduction="10000"/>
          </a:bodyPr>
          <a:lstStyle/>
          <a:p>
            <a:r>
              <a:rPr lang="zh-CN" altLang="en-US" sz="3200" dirty="0">
                <a:solidFill>
                  <a:srgbClr val="FF0000"/>
                </a:solidFill>
              </a:rPr>
              <a:t>摩尔定律</a:t>
            </a:r>
            <a:r>
              <a:rPr lang="zh-CN" altLang="en-US" sz="3200" dirty="0"/>
              <a:t>：价格不变的情况下，</a:t>
            </a:r>
            <a:r>
              <a:rPr lang="en-US" altLang="zh-CN" sz="3200" dirty="0"/>
              <a:t>IC</a:t>
            </a:r>
            <a:r>
              <a:rPr lang="zh-CN" altLang="en-US" sz="3200" dirty="0"/>
              <a:t>上可容纳的晶体管数目，约每隔</a:t>
            </a:r>
            <a:r>
              <a:rPr lang="en-US" altLang="zh-CN" sz="3200" dirty="0"/>
              <a:t>18</a:t>
            </a:r>
            <a:r>
              <a:rPr lang="zh-CN" altLang="en-US" sz="3200" dirty="0"/>
              <a:t>个月便会增加一倍，性能也将提升一倍。亦即，每一美元所能买到的</a:t>
            </a:r>
            <a:r>
              <a:rPr lang="zh-CN" altLang="en-US" sz="3200" u="sng" dirty="0">
                <a:solidFill>
                  <a:srgbClr val="FF0000"/>
                </a:solidFill>
              </a:rPr>
              <a:t>硬件性能</a:t>
            </a:r>
            <a:r>
              <a:rPr lang="zh-CN" altLang="en-US" sz="3200" dirty="0"/>
              <a:t>，将每隔</a:t>
            </a:r>
            <a:r>
              <a:rPr lang="en-US" altLang="zh-CN" sz="3200" dirty="0"/>
              <a:t>18</a:t>
            </a:r>
            <a:r>
              <a:rPr lang="zh-CN" altLang="en-US" sz="3200" dirty="0"/>
              <a:t>个月翻</a:t>
            </a:r>
            <a:r>
              <a:rPr lang="zh-CN" altLang="en-US" sz="3200" u="sng" dirty="0">
                <a:solidFill>
                  <a:srgbClr val="FF0000"/>
                </a:solidFill>
              </a:rPr>
              <a:t>两倍以上</a:t>
            </a:r>
            <a:endParaRPr lang="en-US" altLang="zh-CN" sz="3200" u="sng" dirty="0">
              <a:solidFill>
                <a:srgbClr val="FF0000"/>
              </a:solidFill>
            </a:endParaRPr>
          </a:p>
          <a:p>
            <a:r>
              <a:rPr lang="en-US" altLang="zh-CN" sz="3200" dirty="0">
                <a:solidFill>
                  <a:srgbClr val="FF0000"/>
                </a:solidFill>
              </a:rPr>
              <a:t>IPv6</a:t>
            </a:r>
            <a:r>
              <a:rPr lang="zh-CN" altLang="en-US" sz="3200" dirty="0"/>
              <a:t>：</a:t>
            </a:r>
            <a:r>
              <a:rPr lang="en-US" altLang="zh-CN" sz="3200" dirty="0"/>
              <a:t>IPv4</a:t>
            </a:r>
            <a:r>
              <a:rPr lang="zh-CN" altLang="en-US" sz="3200" dirty="0"/>
              <a:t>地址长度为</a:t>
            </a:r>
            <a:r>
              <a:rPr lang="en-US" altLang="zh-CN" sz="3200" dirty="0"/>
              <a:t>32</a:t>
            </a:r>
            <a:r>
              <a:rPr lang="zh-CN" altLang="en-US" sz="3200" dirty="0"/>
              <a:t>，理论容量为</a:t>
            </a:r>
            <a:r>
              <a:rPr lang="en-US" altLang="zh-CN" sz="3200" dirty="0"/>
              <a:t>2^32</a:t>
            </a:r>
            <a:r>
              <a:rPr lang="zh-CN" altLang="en-US" sz="3200" dirty="0"/>
              <a:t>（</a:t>
            </a:r>
            <a:r>
              <a:rPr lang="en-US" altLang="zh-CN" sz="3200" u="sng" dirty="0">
                <a:solidFill>
                  <a:srgbClr val="FF0000"/>
                </a:solidFill>
              </a:rPr>
              <a:t>43</a:t>
            </a:r>
            <a:r>
              <a:rPr lang="zh-CN" altLang="en-US" sz="3200" u="sng" dirty="0">
                <a:solidFill>
                  <a:srgbClr val="FF0000"/>
                </a:solidFill>
              </a:rPr>
              <a:t>亿</a:t>
            </a:r>
            <a:r>
              <a:rPr lang="zh-CN" altLang="en-US" sz="3200" dirty="0"/>
              <a:t>，</a:t>
            </a:r>
            <a:r>
              <a:rPr lang="en-US" altLang="zh-CN" sz="3200" dirty="0"/>
              <a:t>4.3e8</a:t>
            </a:r>
            <a:r>
              <a:rPr lang="zh-CN" altLang="en-US" sz="3200" dirty="0"/>
              <a:t>）；</a:t>
            </a:r>
            <a:r>
              <a:rPr lang="en-US" altLang="zh-CN" sz="3200" dirty="0"/>
              <a:t>IPv6</a:t>
            </a:r>
            <a:r>
              <a:rPr lang="zh-CN" altLang="en-US" sz="3200" dirty="0"/>
              <a:t>地址长度为</a:t>
            </a:r>
            <a:r>
              <a:rPr lang="en-US" altLang="zh-CN" sz="3200" dirty="0"/>
              <a:t>128</a:t>
            </a:r>
            <a:r>
              <a:rPr lang="zh-CN" altLang="en-US" sz="3200" dirty="0"/>
              <a:t>，理论容量为</a:t>
            </a:r>
            <a:r>
              <a:rPr lang="en-US" altLang="zh-CN" sz="3200" dirty="0"/>
              <a:t>2^128</a:t>
            </a:r>
            <a:r>
              <a:rPr lang="zh-CN" altLang="en-US" sz="3200" dirty="0"/>
              <a:t>（</a:t>
            </a:r>
            <a:r>
              <a:rPr lang="en-US" altLang="zh-CN" sz="3200" dirty="0"/>
              <a:t>3.4e38</a:t>
            </a:r>
            <a:r>
              <a:rPr lang="zh-CN" altLang="en-US" sz="3200" dirty="0"/>
              <a:t>），可以容纳无限量设备</a:t>
            </a:r>
            <a:endParaRPr lang="en-US" altLang="zh-CN" sz="3200" dirty="0"/>
          </a:p>
          <a:p>
            <a:r>
              <a:rPr lang="zh-CN" altLang="en-US" sz="3200" dirty="0"/>
              <a:t>网络</a:t>
            </a:r>
            <a:r>
              <a:rPr lang="zh-CN" altLang="en-US" sz="3200" dirty="0">
                <a:solidFill>
                  <a:srgbClr val="FF0000"/>
                </a:solidFill>
              </a:rPr>
              <a:t>动态发展</a:t>
            </a:r>
            <a:r>
              <a:rPr lang="zh-CN" altLang="en-US" sz="3200" dirty="0"/>
              <a:t>：业务发展速度，</a:t>
            </a:r>
            <a:r>
              <a:rPr lang="zh-CN" altLang="en-US" sz="3200" u="sng" dirty="0">
                <a:solidFill>
                  <a:srgbClr val="FF0000"/>
                </a:solidFill>
              </a:rPr>
              <a:t>并未超越</a:t>
            </a:r>
            <a:r>
              <a:rPr lang="zh-CN" altLang="en-US" sz="3200" dirty="0"/>
              <a:t>网络设备（如路由器、链路层交换机、计算机等）以及</a:t>
            </a:r>
            <a:r>
              <a:rPr lang="en-US" altLang="zh-CN" sz="3200" dirty="0"/>
              <a:t>IP</a:t>
            </a:r>
            <a:r>
              <a:rPr lang="zh-CN" altLang="en-US" sz="3200" dirty="0"/>
              <a:t>地址容量的更新速度</a:t>
            </a:r>
            <a:endParaRPr lang="en-US" altLang="zh-CN" sz="3200" dirty="0"/>
          </a:p>
        </p:txBody>
      </p:sp>
    </p:spTree>
    <p:extLst>
      <p:ext uri="{BB962C8B-B14F-4D97-AF65-F5344CB8AC3E}">
        <p14:creationId xmlns:p14="http://schemas.microsoft.com/office/powerpoint/2010/main" val="39945543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2BC1CF5-415C-4DAE-B2C2-A8BF9A1D5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5">
            <a:extLst>
              <a:ext uri="{FF2B5EF4-FFF2-40B4-BE49-F238E27FC236}">
                <a16:creationId xmlns:a16="http://schemas.microsoft.com/office/drawing/2014/main" id="{6C651D0D-A2E7-46B3-BEEA-71161FCA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6">
            <a:extLst>
              <a:ext uri="{FF2B5EF4-FFF2-40B4-BE49-F238E27FC236}">
                <a16:creationId xmlns:a16="http://schemas.microsoft.com/office/drawing/2014/main" id="{9CBEA7DB-1BAC-4A39-817B-82928B7F8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7">
            <a:extLst>
              <a:ext uri="{FF2B5EF4-FFF2-40B4-BE49-F238E27FC236}">
                <a16:creationId xmlns:a16="http://schemas.microsoft.com/office/drawing/2014/main" id="{EADF9EA0-3A2A-4F0A-9C86-FBAB53E9C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8">
            <a:extLst>
              <a:ext uri="{FF2B5EF4-FFF2-40B4-BE49-F238E27FC236}">
                <a16:creationId xmlns:a16="http://schemas.microsoft.com/office/drawing/2014/main" id="{A30A2C81-7CE8-4A85-9E15-548E7F466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258859" y="1118007"/>
            <a:ext cx="5634295"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标题 1">
            <a:extLst>
              <a:ext uri="{FF2B5EF4-FFF2-40B4-BE49-F238E27FC236}">
                <a16:creationId xmlns:a16="http://schemas.microsoft.com/office/drawing/2014/main" id="{E02C7EB4-A87D-4B94-9083-65C8CACEE1BD}"/>
              </a:ext>
            </a:extLst>
          </p:cNvPr>
          <p:cNvSpPr>
            <a:spLocks noGrp="1"/>
          </p:cNvSpPr>
          <p:nvPr>
            <p:ph type="title"/>
          </p:nvPr>
        </p:nvSpPr>
        <p:spPr>
          <a:xfrm>
            <a:off x="1570455" y="1426969"/>
            <a:ext cx="5158973" cy="3005883"/>
          </a:xfrm>
        </p:spPr>
        <p:txBody>
          <a:bodyPr vert="horz" lIns="91440" tIns="45720" rIns="91440" bIns="45720" rtlCol="0" anchor="b">
            <a:normAutofit/>
          </a:bodyPr>
          <a:lstStyle/>
          <a:p>
            <a:r>
              <a:rPr lang="en-US" altLang="zh-CN" sz="5400" kern="1200" dirty="0">
                <a:solidFill>
                  <a:srgbClr val="FFFFFF"/>
                </a:solidFill>
                <a:latin typeface="+mj-lt"/>
                <a:ea typeface="+mj-ea"/>
                <a:cs typeface="+mj-cs"/>
              </a:rPr>
              <a:t>3 </a:t>
            </a:r>
            <a:r>
              <a:rPr lang="zh-CN" altLang="en-US" sz="5400" kern="1200" dirty="0">
                <a:solidFill>
                  <a:srgbClr val="FFFFFF"/>
                </a:solidFill>
                <a:latin typeface="+mj-lt"/>
                <a:ea typeface="+mj-ea"/>
                <a:cs typeface="+mj-cs"/>
              </a:rPr>
              <a:t>分析与控制</a:t>
            </a:r>
          </a:p>
        </p:txBody>
      </p:sp>
      <p:pic>
        <p:nvPicPr>
          <p:cNvPr id="6" name="Graphic 5">
            <a:extLst>
              <a:ext uri="{FF2B5EF4-FFF2-40B4-BE49-F238E27FC236}">
                <a16:creationId xmlns:a16="http://schemas.microsoft.com/office/drawing/2014/main" id="{548DE9DB-2D8E-445B-A05E-DDB70F9C7B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26518" y="1518980"/>
            <a:ext cx="3966906" cy="3966906"/>
          </a:xfrm>
          <a:prstGeom prst="rect">
            <a:avLst/>
          </a:prstGeom>
        </p:spPr>
      </p:pic>
    </p:spTree>
    <p:extLst>
      <p:ext uri="{BB962C8B-B14F-4D97-AF65-F5344CB8AC3E}">
        <p14:creationId xmlns:p14="http://schemas.microsoft.com/office/powerpoint/2010/main" val="28909568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D76286-5E46-4C0A-9FBB-66DFC5E9BD78}"/>
              </a:ext>
            </a:extLst>
          </p:cNvPr>
          <p:cNvSpPr>
            <a:spLocks noGrp="1"/>
          </p:cNvSpPr>
          <p:nvPr>
            <p:ph type="title"/>
          </p:nvPr>
        </p:nvSpPr>
        <p:spPr/>
        <p:txBody>
          <a:bodyPr/>
          <a:lstStyle/>
          <a:p>
            <a:r>
              <a:rPr lang="zh-CN" altLang="en-US" dirty="0"/>
              <a:t>人类决策 </a:t>
            </a:r>
            <a:r>
              <a:rPr lang="en-US" altLang="zh-CN" dirty="0"/>
              <a:t>vs </a:t>
            </a:r>
            <a:r>
              <a:rPr lang="zh-CN" altLang="en-US" dirty="0"/>
              <a:t>人工智能</a:t>
            </a:r>
          </a:p>
        </p:txBody>
      </p:sp>
      <p:sp>
        <p:nvSpPr>
          <p:cNvPr id="3" name="内容占位符 2">
            <a:extLst>
              <a:ext uri="{FF2B5EF4-FFF2-40B4-BE49-F238E27FC236}">
                <a16:creationId xmlns:a16="http://schemas.microsoft.com/office/drawing/2014/main" id="{43779EAA-0E37-4E5F-A26D-7BF9DE31ED0C}"/>
              </a:ext>
            </a:extLst>
          </p:cNvPr>
          <p:cNvSpPr>
            <a:spLocks noGrp="1"/>
          </p:cNvSpPr>
          <p:nvPr>
            <p:ph idx="1"/>
          </p:nvPr>
        </p:nvSpPr>
        <p:spPr/>
        <p:txBody>
          <a:bodyPr>
            <a:normAutofit/>
          </a:bodyPr>
          <a:lstStyle/>
          <a:p>
            <a:r>
              <a:rPr lang="zh-CN" altLang="en-US" sz="3200" dirty="0"/>
              <a:t>人类决策</a:t>
            </a:r>
            <a:endParaRPr lang="en-US" altLang="zh-CN" sz="3200" dirty="0"/>
          </a:p>
          <a:p>
            <a:pPr marL="971550" lvl="1" indent="-514350">
              <a:buFont typeface="+mj-ea"/>
              <a:buAutoNum type="circleNumDbPlain"/>
            </a:pPr>
            <a:r>
              <a:rPr lang="zh-CN" altLang="en-US" sz="2800" dirty="0"/>
              <a:t>感知（例如五官）</a:t>
            </a:r>
            <a:endParaRPr lang="en-US" altLang="zh-CN" sz="2800" dirty="0"/>
          </a:p>
          <a:p>
            <a:pPr marL="971550" lvl="1" indent="-514350">
              <a:buFont typeface="+mj-ea"/>
              <a:buAutoNum type="circleNumDbPlain"/>
            </a:pPr>
            <a:r>
              <a:rPr lang="zh-CN" altLang="en-US" sz="2800" dirty="0"/>
              <a:t>信息综合</a:t>
            </a:r>
            <a:endParaRPr lang="en-US" altLang="zh-CN" sz="2800" dirty="0"/>
          </a:p>
          <a:p>
            <a:pPr marL="971550" lvl="1" indent="-514350">
              <a:buFont typeface="+mj-ea"/>
              <a:buAutoNum type="circleNumDbPlain"/>
            </a:pPr>
            <a:r>
              <a:rPr lang="zh-CN" altLang="en-US" sz="2800" dirty="0"/>
              <a:t>推理与判断</a:t>
            </a:r>
            <a:endParaRPr lang="en-US" altLang="zh-CN" sz="2800" dirty="0"/>
          </a:p>
          <a:p>
            <a:pPr marL="971550" lvl="1" indent="-514350">
              <a:buFont typeface="+mj-ea"/>
              <a:buAutoNum type="circleNumDbPlain"/>
            </a:pPr>
            <a:r>
              <a:rPr lang="zh-CN" altLang="en-US" sz="2800" dirty="0"/>
              <a:t>行动</a:t>
            </a:r>
            <a:endParaRPr lang="en-US" altLang="zh-CN" sz="2800" dirty="0"/>
          </a:p>
          <a:p>
            <a:r>
              <a:rPr lang="zh-CN" altLang="en-US" sz="3200" dirty="0"/>
              <a:t>人工智能：汇聚单元的角色</a:t>
            </a:r>
            <a:endParaRPr lang="en-US" altLang="zh-CN" sz="3200" dirty="0"/>
          </a:p>
          <a:p>
            <a:pPr lvl="1"/>
            <a:r>
              <a:rPr lang="zh-CN" altLang="en-US" sz="2800" dirty="0"/>
              <a:t>深度学习</a:t>
            </a:r>
            <a:endParaRPr lang="en-US" altLang="zh-CN" sz="2800" dirty="0"/>
          </a:p>
          <a:p>
            <a:pPr lvl="1"/>
            <a:r>
              <a:rPr lang="zh-CN" altLang="en-US" sz="2800" dirty="0"/>
              <a:t>概率图模型：表述、推理、学习、应用</a:t>
            </a:r>
          </a:p>
        </p:txBody>
      </p:sp>
    </p:spTree>
    <p:extLst>
      <p:ext uri="{BB962C8B-B14F-4D97-AF65-F5344CB8AC3E}">
        <p14:creationId xmlns:p14="http://schemas.microsoft.com/office/powerpoint/2010/main" val="412664096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139AE60-CDAE-471B-A708-49C552B057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7525" y="654188"/>
            <a:ext cx="8141223" cy="5400000"/>
          </a:xfrm>
          <a:prstGeom prst="rect">
            <a:avLst/>
          </a:prstGeom>
        </p:spPr>
      </p:pic>
    </p:spTree>
    <p:extLst>
      <p:ext uri="{BB962C8B-B14F-4D97-AF65-F5344CB8AC3E}">
        <p14:creationId xmlns:p14="http://schemas.microsoft.com/office/powerpoint/2010/main" val="11735287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8350301-DD0C-4CE8-8101-FC07A28FCE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4327" y="445674"/>
            <a:ext cx="7090909" cy="4680000"/>
          </a:xfrm>
          <a:prstGeom prst="rect">
            <a:avLst/>
          </a:prstGeom>
        </p:spPr>
      </p:pic>
      <p:sp>
        <p:nvSpPr>
          <p:cNvPr id="4" name="文本框 3">
            <a:extLst>
              <a:ext uri="{FF2B5EF4-FFF2-40B4-BE49-F238E27FC236}">
                <a16:creationId xmlns:a16="http://schemas.microsoft.com/office/drawing/2014/main" id="{F2A5BFFA-A2E7-4782-B0EE-211A87754A9C}"/>
              </a:ext>
            </a:extLst>
          </p:cNvPr>
          <p:cNvSpPr txBox="1"/>
          <p:nvPr/>
        </p:nvSpPr>
        <p:spPr>
          <a:xfrm flipH="1">
            <a:off x="1915962" y="5281529"/>
            <a:ext cx="7718926" cy="584775"/>
          </a:xfrm>
          <a:prstGeom prst="rect">
            <a:avLst/>
          </a:prstGeom>
          <a:noFill/>
        </p:spPr>
        <p:txBody>
          <a:bodyPr wrap="square" rtlCol="0">
            <a:spAutoFit/>
          </a:bodyPr>
          <a:lstStyle/>
          <a:p>
            <a:pPr algn="ctr"/>
            <a:r>
              <a:rPr lang="zh-CN" altLang="en-US" sz="3200" dirty="0"/>
              <a:t>发电厂运行状态及设备监控</a:t>
            </a:r>
            <a:endParaRPr lang="en-US" altLang="zh-CN" sz="3200" dirty="0"/>
          </a:p>
        </p:txBody>
      </p:sp>
    </p:spTree>
    <p:extLst>
      <p:ext uri="{BB962C8B-B14F-4D97-AF65-F5344CB8AC3E}">
        <p14:creationId xmlns:p14="http://schemas.microsoft.com/office/powerpoint/2010/main" val="241645527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49E2F2-C504-4769-833E-7A4EAD5A0530}"/>
              </a:ext>
            </a:extLst>
          </p:cNvPr>
          <p:cNvSpPr>
            <a:spLocks noGrp="1"/>
          </p:cNvSpPr>
          <p:nvPr>
            <p:ph type="title"/>
          </p:nvPr>
        </p:nvSpPr>
        <p:spPr/>
        <p:txBody>
          <a:bodyPr/>
          <a:lstStyle/>
          <a:p>
            <a:r>
              <a:rPr lang="zh-CN" altLang="en-US" dirty="0"/>
              <a:t>控制</a:t>
            </a:r>
          </a:p>
        </p:txBody>
      </p:sp>
      <p:sp>
        <p:nvSpPr>
          <p:cNvPr id="3" name="内容占位符 2">
            <a:extLst>
              <a:ext uri="{FF2B5EF4-FFF2-40B4-BE49-F238E27FC236}">
                <a16:creationId xmlns:a16="http://schemas.microsoft.com/office/drawing/2014/main" id="{B1122335-0D16-4F55-8BF5-E198A7BF1E82}"/>
              </a:ext>
            </a:extLst>
          </p:cNvPr>
          <p:cNvSpPr>
            <a:spLocks noGrp="1"/>
          </p:cNvSpPr>
          <p:nvPr>
            <p:ph idx="1"/>
          </p:nvPr>
        </p:nvSpPr>
        <p:spPr>
          <a:xfrm>
            <a:off x="838200" y="1825625"/>
            <a:ext cx="9431956" cy="3834030"/>
          </a:xfrm>
        </p:spPr>
        <p:txBody>
          <a:bodyPr>
            <a:normAutofit/>
          </a:bodyPr>
          <a:lstStyle/>
          <a:p>
            <a:r>
              <a:rPr lang="zh-CN" altLang="en-US" sz="3200" dirty="0"/>
              <a:t>数据汇聚、分析的目的，在于</a:t>
            </a:r>
            <a:r>
              <a:rPr lang="zh-CN" altLang="en-US" sz="3200" dirty="0">
                <a:solidFill>
                  <a:srgbClr val="FF0000"/>
                </a:solidFill>
              </a:rPr>
              <a:t>智能控制</a:t>
            </a:r>
            <a:endParaRPr lang="en-US" altLang="zh-CN" sz="3200" dirty="0">
              <a:solidFill>
                <a:srgbClr val="FF0000"/>
              </a:solidFill>
            </a:endParaRPr>
          </a:p>
          <a:p>
            <a:r>
              <a:rPr lang="zh-CN" altLang="en-US" sz="3200" dirty="0">
                <a:solidFill>
                  <a:srgbClr val="FF0000"/>
                </a:solidFill>
              </a:rPr>
              <a:t>分层控制</a:t>
            </a:r>
            <a:r>
              <a:rPr lang="zh-CN" altLang="en-US" sz="3200" dirty="0"/>
              <a:t>架构：根据业务需求确定如何分层控制</a:t>
            </a:r>
            <a:endParaRPr lang="en-US" altLang="zh-CN" sz="3200" dirty="0"/>
          </a:p>
          <a:p>
            <a:pPr lvl="1"/>
            <a:r>
              <a:rPr lang="zh-CN" altLang="en-US" sz="3200" dirty="0"/>
              <a:t>本地：转发节点</a:t>
            </a:r>
            <a:r>
              <a:rPr lang="en-US" altLang="zh-CN" sz="3200" dirty="0"/>
              <a:t>+</a:t>
            </a:r>
            <a:r>
              <a:rPr lang="zh-CN" altLang="en-US" sz="3200" dirty="0"/>
              <a:t>内置汇聚单元</a:t>
            </a:r>
            <a:endParaRPr lang="en-US" altLang="zh-CN" sz="3200" dirty="0"/>
          </a:p>
          <a:p>
            <a:pPr lvl="1"/>
            <a:r>
              <a:rPr lang="zh-CN" altLang="en-US" sz="3200" dirty="0"/>
              <a:t>远程：汇聚单元</a:t>
            </a:r>
          </a:p>
          <a:p>
            <a:r>
              <a:rPr lang="zh-CN" altLang="en-US" sz="3200" dirty="0"/>
              <a:t>确定汇聚单元</a:t>
            </a:r>
            <a:r>
              <a:rPr lang="zh-CN" altLang="en-US" sz="3200" dirty="0">
                <a:solidFill>
                  <a:srgbClr val="FF0000"/>
                </a:solidFill>
              </a:rPr>
              <a:t>部署方式</a:t>
            </a:r>
            <a:endParaRPr lang="en-US" altLang="zh-CN" sz="3200" dirty="0">
              <a:solidFill>
                <a:srgbClr val="FF0000"/>
              </a:solidFill>
            </a:endParaRPr>
          </a:p>
          <a:p>
            <a:pPr lvl="1"/>
            <a:r>
              <a:rPr lang="zh-CN" altLang="en-US" sz="3200" dirty="0"/>
              <a:t>本地：效率高，延迟低</a:t>
            </a:r>
            <a:endParaRPr lang="en-US" altLang="zh-CN" sz="3200" dirty="0"/>
          </a:p>
          <a:p>
            <a:pPr lvl="1"/>
            <a:r>
              <a:rPr lang="zh-CN" altLang="en-US" sz="3200" dirty="0"/>
              <a:t>远程：视野广阔</a:t>
            </a:r>
            <a:endParaRPr lang="en-US" altLang="zh-CN" sz="3200" dirty="0"/>
          </a:p>
        </p:txBody>
      </p:sp>
    </p:spTree>
    <p:extLst>
      <p:ext uri="{BB962C8B-B14F-4D97-AF65-F5344CB8AC3E}">
        <p14:creationId xmlns:p14="http://schemas.microsoft.com/office/powerpoint/2010/main" val="1654849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54E9962-0666-4180-91D0-98EDF882DB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2756" y="485651"/>
            <a:ext cx="6706488" cy="4140000"/>
          </a:xfrm>
          <a:prstGeom prst="rect">
            <a:avLst/>
          </a:prstGeom>
        </p:spPr>
      </p:pic>
      <p:sp>
        <p:nvSpPr>
          <p:cNvPr id="4" name="文本框 3">
            <a:extLst>
              <a:ext uri="{FF2B5EF4-FFF2-40B4-BE49-F238E27FC236}">
                <a16:creationId xmlns:a16="http://schemas.microsoft.com/office/drawing/2014/main" id="{DAD8E204-9652-4195-BC81-D6A99BBEA4F4}"/>
              </a:ext>
            </a:extLst>
          </p:cNvPr>
          <p:cNvSpPr txBox="1"/>
          <p:nvPr/>
        </p:nvSpPr>
        <p:spPr>
          <a:xfrm flipH="1">
            <a:off x="2137343" y="4886895"/>
            <a:ext cx="7718926" cy="1815882"/>
          </a:xfrm>
          <a:prstGeom prst="rect">
            <a:avLst/>
          </a:prstGeom>
          <a:noFill/>
        </p:spPr>
        <p:txBody>
          <a:bodyPr wrap="square" rtlCol="0">
            <a:spAutoFit/>
          </a:bodyPr>
          <a:lstStyle/>
          <a:p>
            <a:r>
              <a:rPr lang="zh-CN" altLang="en-US" sz="2800" dirty="0"/>
              <a:t>本地控制：日常的控制行动，无须海量数据分析，可在转发节点中</a:t>
            </a:r>
            <a:r>
              <a:rPr lang="zh-CN" altLang="en-US" sz="2800" dirty="0">
                <a:solidFill>
                  <a:srgbClr val="FF0000"/>
                </a:solidFill>
              </a:rPr>
              <a:t>内置汇聚单元</a:t>
            </a:r>
            <a:endParaRPr lang="en-US" altLang="zh-CN" sz="2800" dirty="0">
              <a:solidFill>
                <a:srgbClr val="FF0000"/>
              </a:solidFill>
            </a:endParaRPr>
          </a:p>
          <a:p>
            <a:r>
              <a:rPr lang="zh-CN" altLang="en-US" sz="2800" dirty="0"/>
              <a:t>远程控制：感兴趣的异常事件，以及需要海量数据分析才能获知的洞见</a:t>
            </a:r>
            <a:endParaRPr lang="en-US" altLang="zh-CN" sz="2800" dirty="0">
              <a:solidFill>
                <a:srgbClr val="FF0000"/>
              </a:solidFill>
            </a:endParaRPr>
          </a:p>
        </p:txBody>
      </p:sp>
    </p:spTree>
    <p:extLst>
      <p:ext uri="{BB962C8B-B14F-4D97-AF65-F5344CB8AC3E}">
        <p14:creationId xmlns:p14="http://schemas.microsoft.com/office/powerpoint/2010/main" val="23895060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046F777-6C15-44F5-BB23-02192189D7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3439" y="1089000"/>
            <a:ext cx="5716614" cy="4680000"/>
          </a:xfrm>
          <a:prstGeom prst="rect">
            <a:avLst/>
          </a:prstGeom>
        </p:spPr>
      </p:pic>
      <p:sp>
        <p:nvSpPr>
          <p:cNvPr id="4" name="文本框 3">
            <a:extLst>
              <a:ext uri="{FF2B5EF4-FFF2-40B4-BE49-F238E27FC236}">
                <a16:creationId xmlns:a16="http://schemas.microsoft.com/office/drawing/2014/main" id="{46A7E3A7-F8CA-44B7-9A99-56FEFB0FB5B9}"/>
              </a:ext>
            </a:extLst>
          </p:cNvPr>
          <p:cNvSpPr txBox="1"/>
          <p:nvPr/>
        </p:nvSpPr>
        <p:spPr>
          <a:xfrm>
            <a:off x="7684167" y="1993667"/>
            <a:ext cx="2383858" cy="523220"/>
          </a:xfrm>
          <a:prstGeom prst="rect">
            <a:avLst/>
          </a:prstGeom>
          <a:noFill/>
        </p:spPr>
        <p:txBody>
          <a:bodyPr wrap="square" rtlCol="0">
            <a:spAutoFit/>
          </a:bodyPr>
          <a:lstStyle/>
          <a:p>
            <a:pPr algn="ctr"/>
            <a:r>
              <a:rPr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IP</a:t>
            </a:r>
            <a:r>
              <a:rPr lang="zh-CN" altLang="en-US" sz="28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控制环</a:t>
            </a:r>
            <a:endParaRPr lang="zh-CN" altLang="en-US" sz="2800" dirty="0">
              <a:solidFill>
                <a:srgbClr val="FF0000"/>
              </a:solidFill>
              <a:latin typeface="楷体" panose="02010609060101010101" pitchFamily="49" charset="-122"/>
              <a:ea typeface="楷体" panose="02010609060101010101" pitchFamily="49" charset="-122"/>
            </a:endParaRPr>
          </a:p>
        </p:txBody>
      </p:sp>
      <p:sp>
        <p:nvSpPr>
          <p:cNvPr id="5" name="文本框 4">
            <a:extLst>
              <a:ext uri="{FF2B5EF4-FFF2-40B4-BE49-F238E27FC236}">
                <a16:creationId xmlns:a16="http://schemas.microsoft.com/office/drawing/2014/main" id="{2B1F1142-77E7-4022-84A8-4EC31B8E31FD}"/>
              </a:ext>
            </a:extLst>
          </p:cNvPr>
          <p:cNvSpPr txBox="1"/>
          <p:nvPr/>
        </p:nvSpPr>
        <p:spPr>
          <a:xfrm>
            <a:off x="7684167" y="4496236"/>
            <a:ext cx="2383858" cy="523220"/>
          </a:xfrm>
          <a:prstGeom prst="rect">
            <a:avLst/>
          </a:prstGeom>
          <a:noFill/>
        </p:spPr>
        <p:txBody>
          <a:bodyPr wrap="square" rtlCol="0">
            <a:spAutoFit/>
          </a:bodyPr>
          <a:lstStyle/>
          <a:p>
            <a:pPr algn="ct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物联网控制环</a:t>
            </a:r>
            <a:endParaRPr lang="zh-CN" altLang="en-US" sz="2800" dirty="0">
              <a:solidFill>
                <a:srgbClr val="FF000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3840183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BAE8F54-CFEB-432C-BF01-76C723ED16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8585" y="509255"/>
            <a:ext cx="6508607" cy="4680000"/>
          </a:xfrm>
          <a:prstGeom prst="rect">
            <a:avLst/>
          </a:prstGeom>
        </p:spPr>
      </p:pic>
      <p:sp>
        <p:nvSpPr>
          <p:cNvPr id="4" name="文本框 3">
            <a:extLst>
              <a:ext uri="{FF2B5EF4-FFF2-40B4-BE49-F238E27FC236}">
                <a16:creationId xmlns:a16="http://schemas.microsoft.com/office/drawing/2014/main" id="{BA94FA94-03E6-40F7-834B-9D22385BCB4E}"/>
              </a:ext>
            </a:extLst>
          </p:cNvPr>
          <p:cNvSpPr txBox="1"/>
          <p:nvPr/>
        </p:nvSpPr>
        <p:spPr>
          <a:xfrm>
            <a:off x="3522845" y="5285508"/>
            <a:ext cx="4870383" cy="954107"/>
          </a:xfrm>
          <a:prstGeom prst="rect">
            <a:avLst/>
          </a:prstGeom>
          <a:noFill/>
        </p:spPr>
        <p:txBody>
          <a:bodyPr wrap="square" rtlCol="0">
            <a:spAutoFit/>
          </a:bodyPr>
          <a:lstStyle/>
          <a:p>
            <a:pPr algn="ct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公共</a:t>
            </a:r>
            <a:r>
              <a:rPr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私有数据汇聚</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ct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贝叶斯推理、个性化医疗</a:t>
            </a:r>
            <a:endParaRPr lang="zh-CN" altLang="en-US" sz="28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5806027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标题 1">
            <a:extLst>
              <a:ext uri="{FF2B5EF4-FFF2-40B4-BE49-F238E27FC236}">
                <a16:creationId xmlns:a16="http://schemas.microsoft.com/office/drawing/2014/main" id="{E02C7EB4-A87D-4B94-9083-65C8CACEE1BD}"/>
              </a:ext>
            </a:extLst>
          </p:cNvPr>
          <p:cNvSpPr>
            <a:spLocks noGrp="1"/>
          </p:cNvSpPr>
          <p:nvPr>
            <p:ph type="title"/>
          </p:nvPr>
        </p:nvSpPr>
        <p:spPr>
          <a:xfrm>
            <a:off x="874815" y="2092960"/>
            <a:ext cx="6409905" cy="1777758"/>
          </a:xfrm>
        </p:spPr>
        <p:txBody>
          <a:bodyPr vert="horz" lIns="91440" tIns="45720" rIns="91440" bIns="45720" rtlCol="0" anchor="b">
            <a:normAutofit/>
          </a:bodyPr>
          <a:lstStyle/>
          <a:p>
            <a:pPr algn="ctr"/>
            <a:r>
              <a:rPr lang="zh-CN" altLang="en-US" kern="1200" dirty="0">
                <a:solidFill>
                  <a:schemeClr val="tx1"/>
                </a:solidFill>
                <a:latin typeface="+mj-lt"/>
                <a:ea typeface="+mj-ea"/>
                <a:cs typeface="+mj-cs"/>
              </a:rPr>
              <a:t>五、架构与应用</a:t>
            </a:r>
          </a:p>
        </p:txBody>
      </p:sp>
      <p:sp>
        <p:nvSpPr>
          <p:cNvPr id="11" name="Freeform: Shape 10">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Graphic 5">
            <a:extLst>
              <a:ext uri="{FF2B5EF4-FFF2-40B4-BE49-F238E27FC236}">
                <a16:creationId xmlns:a16="http://schemas.microsoft.com/office/drawing/2014/main" id="{548DE9DB-2D8E-445B-A05E-DDB70F9C7B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93046" y="1209578"/>
            <a:ext cx="4055897" cy="4055897"/>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15" name="Freeform: Shape 14">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49014837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9F7F53-E888-4A1D-8629-5D065ECCAB6E}"/>
              </a:ext>
            </a:extLst>
          </p:cNvPr>
          <p:cNvSpPr>
            <a:spLocks noGrp="1"/>
          </p:cNvSpPr>
          <p:nvPr>
            <p:ph type="title"/>
          </p:nvPr>
        </p:nvSpPr>
        <p:spPr/>
        <p:txBody>
          <a:bodyPr/>
          <a:lstStyle/>
          <a:p>
            <a:r>
              <a:rPr lang="zh-CN" altLang="en-US" dirty="0"/>
              <a:t>教学内容</a:t>
            </a:r>
          </a:p>
        </p:txBody>
      </p:sp>
      <p:sp>
        <p:nvSpPr>
          <p:cNvPr id="3" name="内容占位符 2">
            <a:extLst>
              <a:ext uri="{FF2B5EF4-FFF2-40B4-BE49-F238E27FC236}">
                <a16:creationId xmlns:a16="http://schemas.microsoft.com/office/drawing/2014/main" id="{A77EB807-F267-4108-ACF8-EA38B6FC7CE4}"/>
              </a:ext>
            </a:extLst>
          </p:cNvPr>
          <p:cNvSpPr>
            <a:spLocks noGrp="1"/>
          </p:cNvSpPr>
          <p:nvPr>
            <p:ph idx="1"/>
          </p:nvPr>
        </p:nvSpPr>
        <p:spPr/>
        <p:txBody>
          <a:bodyPr>
            <a:normAutofit/>
          </a:bodyPr>
          <a:lstStyle/>
          <a:p>
            <a:pPr marL="514350" indent="-514350">
              <a:buFont typeface="+mj-lt"/>
              <a:buAutoNum type="arabicPeriod"/>
            </a:pPr>
            <a:r>
              <a:rPr lang="zh-CN" altLang="en-US" sz="3200" dirty="0"/>
              <a:t>物联网架构与应用回顾</a:t>
            </a:r>
            <a:endParaRPr lang="en-US" altLang="zh-CN" sz="3200" dirty="0"/>
          </a:p>
          <a:p>
            <a:pPr marL="514350" indent="-514350">
              <a:buFont typeface="+mj-lt"/>
              <a:buAutoNum type="arabicPeriod"/>
            </a:pPr>
            <a:r>
              <a:rPr lang="en-US" altLang="zh-CN" sz="3200" dirty="0"/>
              <a:t>IT</a:t>
            </a:r>
            <a:r>
              <a:rPr lang="zh-CN" altLang="en-US" sz="3200" dirty="0"/>
              <a:t>生产力悖论</a:t>
            </a:r>
            <a:endParaRPr lang="en-US" altLang="zh-CN" sz="3200" dirty="0"/>
          </a:p>
          <a:p>
            <a:pPr marL="514350" indent="-514350">
              <a:buFont typeface="+mj-lt"/>
              <a:buAutoNum type="arabicPeriod"/>
            </a:pPr>
            <a:r>
              <a:rPr lang="zh-CN" altLang="en-US" sz="3200" dirty="0"/>
              <a:t>物联网与信息不对称</a:t>
            </a:r>
            <a:endParaRPr lang="en-US" altLang="zh-CN" sz="3200" dirty="0"/>
          </a:p>
        </p:txBody>
      </p:sp>
    </p:spTree>
    <p:extLst>
      <p:ext uri="{BB962C8B-B14F-4D97-AF65-F5344CB8AC3E}">
        <p14:creationId xmlns:p14="http://schemas.microsoft.com/office/powerpoint/2010/main" val="3392327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2BC1CF5-415C-4DAE-B2C2-A8BF9A1D5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5">
            <a:extLst>
              <a:ext uri="{FF2B5EF4-FFF2-40B4-BE49-F238E27FC236}">
                <a16:creationId xmlns:a16="http://schemas.microsoft.com/office/drawing/2014/main" id="{6C651D0D-A2E7-46B3-BEEA-71161FCA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6">
            <a:extLst>
              <a:ext uri="{FF2B5EF4-FFF2-40B4-BE49-F238E27FC236}">
                <a16:creationId xmlns:a16="http://schemas.microsoft.com/office/drawing/2014/main" id="{9CBEA7DB-1BAC-4A39-817B-82928B7F8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7">
            <a:extLst>
              <a:ext uri="{FF2B5EF4-FFF2-40B4-BE49-F238E27FC236}">
                <a16:creationId xmlns:a16="http://schemas.microsoft.com/office/drawing/2014/main" id="{EADF9EA0-3A2A-4F0A-9C86-FBAB53E9C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8">
            <a:extLst>
              <a:ext uri="{FF2B5EF4-FFF2-40B4-BE49-F238E27FC236}">
                <a16:creationId xmlns:a16="http://schemas.microsoft.com/office/drawing/2014/main" id="{A30A2C81-7CE8-4A85-9E15-548E7F466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258859" y="1118007"/>
            <a:ext cx="5634295"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标题 1">
            <a:extLst>
              <a:ext uri="{FF2B5EF4-FFF2-40B4-BE49-F238E27FC236}">
                <a16:creationId xmlns:a16="http://schemas.microsoft.com/office/drawing/2014/main" id="{E02C7EB4-A87D-4B94-9083-65C8CACEE1BD}"/>
              </a:ext>
            </a:extLst>
          </p:cNvPr>
          <p:cNvSpPr>
            <a:spLocks noGrp="1"/>
          </p:cNvSpPr>
          <p:nvPr>
            <p:ph type="title"/>
          </p:nvPr>
        </p:nvSpPr>
        <p:spPr>
          <a:xfrm>
            <a:off x="1570455" y="1426969"/>
            <a:ext cx="5158973" cy="3005883"/>
          </a:xfrm>
        </p:spPr>
        <p:txBody>
          <a:bodyPr vert="horz" lIns="91440" tIns="45720" rIns="91440" bIns="45720" rtlCol="0" anchor="b">
            <a:normAutofit/>
          </a:bodyPr>
          <a:lstStyle/>
          <a:p>
            <a:r>
              <a:rPr lang="en-US" altLang="zh-CN" sz="5400" dirty="0">
                <a:solidFill>
                  <a:srgbClr val="FFFFFF"/>
                </a:solidFill>
              </a:rPr>
              <a:t>2</a:t>
            </a:r>
            <a:r>
              <a:rPr lang="en-US" altLang="zh-CN" sz="5400" kern="1200" dirty="0">
                <a:solidFill>
                  <a:srgbClr val="FFFFFF"/>
                </a:solidFill>
                <a:latin typeface="+mj-lt"/>
                <a:ea typeface="+mj-ea"/>
                <a:cs typeface="+mj-cs"/>
              </a:rPr>
              <a:t> </a:t>
            </a:r>
            <a:r>
              <a:rPr lang="zh-CN" altLang="en-US" sz="5400" dirty="0">
                <a:solidFill>
                  <a:srgbClr val="FFFFFF"/>
                </a:solidFill>
              </a:rPr>
              <a:t>物联网：特征与挑战</a:t>
            </a:r>
            <a:endParaRPr lang="zh-CN" altLang="en-US" sz="5400" kern="1200" dirty="0">
              <a:solidFill>
                <a:srgbClr val="FFFFFF"/>
              </a:solidFill>
              <a:latin typeface="+mj-lt"/>
              <a:ea typeface="+mj-ea"/>
              <a:cs typeface="+mj-cs"/>
            </a:endParaRPr>
          </a:p>
        </p:txBody>
      </p:sp>
      <p:pic>
        <p:nvPicPr>
          <p:cNvPr id="6" name="Graphic 5">
            <a:extLst>
              <a:ext uri="{FF2B5EF4-FFF2-40B4-BE49-F238E27FC236}">
                <a16:creationId xmlns:a16="http://schemas.microsoft.com/office/drawing/2014/main" id="{548DE9DB-2D8E-445B-A05E-DDB70F9C7B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26518" y="1518980"/>
            <a:ext cx="3966906" cy="3966906"/>
          </a:xfrm>
          <a:prstGeom prst="rect">
            <a:avLst/>
          </a:prstGeom>
        </p:spPr>
      </p:pic>
    </p:spTree>
    <p:extLst>
      <p:ext uri="{BB962C8B-B14F-4D97-AF65-F5344CB8AC3E}">
        <p14:creationId xmlns:p14="http://schemas.microsoft.com/office/powerpoint/2010/main" val="209136405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2BC1CF5-415C-4DAE-B2C2-A8BF9A1D5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5">
            <a:extLst>
              <a:ext uri="{FF2B5EF4-FFF2-40B4-BE49-F238E27FC236}">
                <a16:creationId xmlns:a16="http://schemas.microsoft.com/office/drawing/2014/main" id="{6C651D0D-A2E7-46B3-BEEA-71161FCA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6">
            <a:extLst>
              <a:ext uri="{FF2B5EF4-FFF2-40B4-BE49-F238E27FC236}">
                <a16:creationId xmlns:a16="http://schemas.microsoft.com/office/drawing/2014/main" id="{9CBEA7DB-1BAC-4A39-817B-82928B7F8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7">
            <a:extLst>
              <a:ext uri="{FF2B5EF4-FFF2-40B4-BE49-F238E27FC236}">
                <a16:creationId xmlns:a16="http://schemas.microsoft.com/office/drawing/2014/main" id="{EADF9EA0-3A2A-4F0A-9C86-FBAB53E9C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8">
            <a:extLst>
              <a:ext uri="{FF2B5EF4-FFF2-40B4-BE49-F238E27FC236}">
                <a16:creationId xmlns:a16="http://schemas.microsoft.com/office/drawing/2014/main" id="{A30A2C81-7CE8-4A85-9E15-548E7F466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258859" y="1118007"/>
            <a:ext cx="5634295"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标题 1">
            <a:extLst>
              <a:ext uri="{FF2B5EF4-FFF2-40B4-BE49-F238E27FC236}">
                <a16:creationId xmlns:a16="http://schemas.microsoft.com/office/drawing/2014/main" id="{E02C7EB4-A87D-4B94-9083-65C8CACEE1BD}"/>
              </a:ext>
            </a:extLst>
          </p:cNvPr>
          <p:cNvSpPr>
            <a:spLocks noGrp="1"/>
          </p:cNvSpPr>
          <p:nvPr>
            <p:ph type="title"/>
          </p:nvPr>
        </p:nvSpPr>
        <p:spPr>
          <a:xfrm>
            <a:off x="1570455" y="1426969"/>
            <a:ext cx="5158973" cy="3005883"/>
          </a:xfrm>
        </p:spPr>
        <p:txBody>
          <a:bodyPr vert="horz" lIns="91440" tIns="45720" rIns="91440" bIns="45720" rtlCol="0" anchor="b">
            <a:normAutofit/>
          </a:bodyPr>
          <a:lstStyle/>
          <a:p>
            <a:r>
              <a:rPr lang="en-US" altLang="zh-CN" sz="5400" dirty="0">
                <a:solidFill>
                  <a:srgbClr val="FFFFFF"/>
                </a:solidFill>
              </a:rPr>
              <a:t>1</a:t>
            </a:r>
            <a:r>
              <a:rPr lang="en-US" altLang="zh-CN" sz="5400" kern="1200" dirty="0">
                <a:solidFill>
                  <a:srgbClr val="FFFFFF"/>
                </a:solidFill>
                <a:latin typeface="+mj-lt"/>
                <a:ea typeface="+mj-ea"/>
                <a:cs typeface="+mj-cs"/>
              </a:rPr>
              <a:t> </a:t>
            </a:r>
            <a:r>
              <a:rPr lang="zh-CN" altLang="en-US" sz="5400" kern="1200" dirty="0">
                <a:solidFill>
                  <a:srgbClr val="FFFFFF"/>
                </a:solidFill>
                <a:latin typeface="+mj-lt"/>
                <a:ea typeface="+mj-ea"/>
                <a:cs typeface="+mj-cs"/>
              </a:rPr>
              <a:t>物联网架构与应用回顾</a:t>
            </a:r>
          </a:p>
        </p:txBody>
      </p:sp>
      <p:pic>
        <p:nvPicPr>
          <p:cNvPr id="6" name="Graphic 5">
            <a:extLst>
              <a:ext uri="{FF2B5EF4-FFF2-40B4-BE49-F238E27FC236}">
                <a16:creationId xmlns:a16="http://schemas.microsoft.com/office/drawing/2014/main" id="{548DE9DB-2D8E-445B-A05E-DDB70F9C7B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26518" y="1518980"/>
            <a:ext cx="3966906" cy="3966906"/>
          </a:xfrm>
          <a:prstGeom prst="rect">
            <a:avLst/>
          </a:prstGeom>
        </p:spPr>
      </p:pic>
    </p:spTree>
    <p:extLst>
      <p:ext uri="{BB962C8B-B14F-4D97-AF65-F5344CB8AC3E}">
        <p14:creationId xmlns:p14="http://schemas.microsoft.com/office/powerpoint/2010/main" val="83276291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5D77F15F-E50B-4B95-A815-F637B25BBE9E}"/>
              </a:ext>
            </a:extLst>
          </p:cNvPr>
          <p:cNvSpPr>
            <a:spLocks noGrp="1"/>
          </p:cNvSpPr>
          <p:nvPr>
            <p:ph type="title"/>
          </p:nvPr>
        </p:nvSpPr>
        <p:spPr>
          <a:xfrm>
            <a:off x="526073" y="466578"/>
            <a:ext cx="11139854" cy="930447"/>
          </a:xfrm>
          <a:prstGeom prst="ellipse">
            <a:avLst/>
          </a:prstGeom>
        </p:spPr>
        <p:txBody>
          <a:bodyPr vert="horz" lIns="91440" tIns="45720" rIns="91440" bIns="45720" rtlCol="0" anchor="b">
            <a:normAutofit/>
          </a:bodyPr>
          <a:lstStyle/>
          <a:p>
            <a:pPr algn="ctr"/>
            <a:r>
              <a:rPr lang="zh-CN" altLang="en-US" sz="3800" dirty="0">
                <a:solidFill>
                  <a:srgbClr val="FFFFFF"/>
                </a:solidFill>
              </a:rPr>
              <a:t>物联网</a:t>
            </a:r>
            <a:r>
              <a:rPr lang="zh-CN" altLang="en-US" sz="3800" kern="1200" dirty="0">
                <a:solidFill>
                  <a:srgbClr val="FFFFFF"/>
                </a:solidFill>
                <a:latin typeface="+mj-lt"/>
                <a:ea typeface="+mj-ea"/>
                <a:cs typeface="+mj-cs"/>
              </a:rPr>
              <a:t>应用框架</a:t>
            </a:r>
          </a:p>
        </p:txBody>
      </p:sp>
      <p:sp>
        <p:nvSpPr>
          <p:cNvPr id="10" name="Content Placeholder 9">
            <a:extLst>
              <a:ext uri="{FF2B5EF4-FFF2-40B4-BE49-F238E27FC236}">
                <a16:creationId xmlns:a16="http://schemas.microsoft.com/office/drawing/2014/main" id="{914D62AB-EC09-4399-BAE8-7080E54519BF}"/>
              </a:ext>
            </a:extLst>
          </p:cNvPr>
          <p:cNvSpPr>
            <a:spLocks noGrp="1"/>
          </p:cNvSpPr>
          <p:nvPr>
            <p:ph idx="1"/>
          </p:nvPr>
        </p:nvSpPr>
        <p:spPr>
          <a:xfrm>
            <a:off x="375139" y="1525638"/>
            <a:ext cx="11290788" cy="420001"/>
          </a:xfrm>
        </p:spPr>
        <p:txBody>
          <a:bodyPr vert="horz" lIns="91440" tIns="45720" rIns="91440" bIns="45720" rtlCol="0">
            <a:noAutofit/>
          </a:bodyPr>
          <a:lstStyle/>
          <a:p>
            <a:pPr marL="0" indent="0" algn="ctr">
              <a:buNone/>
            </a:pPr>
            <a:r>
              <a:rPr lang="zh-CN" altLang="en-US" sz="3200" kern="1200" dirty="0">
                <a:solidFill>
                  <a:srgbClr val="E7E6E6"/>
                </a:solidFill>
                <a:latin typeface="+mn-lt"/>
                <a:ea typeface="+mn-ea"/>
                <a:cs typeface="+mn-cs"/>
              </a:rPr>
              <a:t>量化（产生信息） </a:t>
            </a:r>
            <a:r>
              <a:rPr lang="en-US" altLang="zh-CN" sz="3200" kern="1200" dirty="0">
                <a:solidFill>
                  <a:srgbClr val="E7E6E6"/>
                </a:solidFill>
                <a:latin typeface="+mn-lt"/>
                <a:ea typeface="+mn-ea"/>
                <a:cs typeface="+mn-cs"/>
                <a:sym typeface="Wingdings" panose="05000000000000000000" pitchFamily="2" charset="2"/>
              </a:rPr>
              <a:t> </a:t>
            </a:r>
            <a:r>
              <a:rPr lang="zh-CN" altLang="en-US" sz="3200" kern="1200" dirty="0">
                <a:solidFill>
                  <a:srgbClr val="E7E6E6"/>
                </a:solidFill>
                <a:latin typeface="+mn-lt"/>
                <a:ea typeface="+mn-ea"/>
                <a:cs typeface="+mn-cs"/>
                <a:sym typeface="Wingdings" panose="05000000000000000000" pitchFamily="2" charset="2"/>
              </a:rPr>
              <a:t>互联（数据流动）</a:t>
            </a:r>
            <a:r>
              <a:rPr lang="en-US" altLang="zh-CN" sz="3200" dirty="0">
                <a:solidFill>
                  <a:srgbClr val="E7E6E6"/>
                </a:solidFill>
                <a:sym typeface="Wingdings" panose="05000000000000000000" pitchFamily="2" charset="2"/>
              </a:rPr>
              <a:t></a:t>
            </a:r>
            <a:r>
              <a:rPr lang="zh-CN" altLang="en-US" sz="3200" kern="1200" dirty="0">
                <a:solidFill>
                  <a:srgbClr val="E7E6E6"/>
                </a:solidFill>
                <a:latin typeface="+mn-lt"/>
                <a:ea typeface="+mn-ea"/>
                <a:cs typeface="+mn-cs"/>
              </a:rPr>
              <a:t> 智能（数据洞见）</a:t>
            </a:r>
            <a:endParaRPr lang="en-US" sz="3200" kern="1200" dirty="0">
              <a:solidFill>
                <a:srgbClr val="E7E6E6"/>
              </a:solidFill>
              <a:latin typeface="+mn-lt"/>
              <a:ea typeface="+mn-ea"/>
              <a:cs typeface="+mn-cs"/>
            </a:endParaRPr>
          </a:p>
        </p:txBody>
      </p:sp>
      <p:cxnSp>
        <p:nvCxnSpPr>
          <p:cNvPr id="20" name="Straight Connector 1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内容占位符 4">
            <a:extLst>
              <a:ext uri="{FF2B5EF4-FFF2-40B4-BE49-F238E27FC236}">
                <a16:creationId xmlns:a16="http://schemas.microsoft.com/office/drawing/2014/main" id="{8391E3CE-0439-4F6B-83D6-29798C76E1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3125" y="2509911"/>
            <a:ext cx="7170651" cy="3997637"/>
          </a:xfrm>
          <a:prstGeom prst="rect">
            <a:avLst/>
          </a:prstGeom>
        </p:spPr>
      </p:pic>
    </p:spTree>
    <p:extLst>
      <p:ext uri="{BB962C8B-B14F-4D97-AF65-F5344CB8AC3E}">
        <p14:creationId xmlns:p14="http://schemas.microsoft.com/office/powerpoint/2010/main" val="143603170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DB0DD4-446E-4546-A13E-4F2898382F8F}"/>
              </a:ext>
            </a:extLst>
          </p:cNvPr>
          <p:cNvSpPr>
            <a:spLocks noGrp="1"/>
          </p:cNvSpPr>
          <p:nvPr>
            <p:ph type="title"/>
          </p:nvPr>
        </p:nvSpPr>
        <p:spPr/>
        <p:txBody>
          <a:bodyPr/>
          <a:lstStyle/>
          <a:p>
            <a:r>
              <a:rPr lang="zh-CN" altLang="en-US" dirty="0"/>
              <a:t>信息流动</a:t>
            </a:r>
          </a:p>
        </p:txBody>
      </p:sp>
      <p:sp>
        <p:nvSpPr>
          <p:cNvPr id="3" name="内容占位符 2">
            <a:extLst>
              <a:ext uri="{FF2B5EF4-FFF2-40B4-BE49-F238E27FC236}">
                <a16:creationId xmlns:a16="http://schemas.microsoft.com/office/drawing/2014/main" id="{61388ADF-80F7-47F3-A150-EF98557D476E}"/>
              </a:ext>
            </a:extLst>
          </p:cNvPr>
          <p:cNvSpPr>
            <a:spLocks noGrp="1"/>
          </p:cNvSpPr>
          <p:nvPr>
            <p:ph idx="1"/>
          </p:nvPr>
        </p:nvSpPr>
        <p:spPr/>
        <p:txBody>
          <a:bodyPr>
            <a:normAutofit/>
          </a:bodyPr>
          <a:lstStyle/>
          <a:p>
            <a:r>
              <a:rPr lang="zh-CN" altLang="en-US" sz="3200" dirty="0"/>
              <a:t>特征：大数据用户通常对设备及协议抽象的小数据信息流的融合更感兴趣。原始传感数据需要转化为易于使用的“小”数据流</a:t>
            </a:r>
            <a:endParaRPr lang="en-US" altLang="zh-CN" sz="3200" dirty="0"/>
          </a:p>
          <a:p>
            <a:r>
              <a:rPr lang="zh-CN" altLang="en-US" sz="3200" dirty="0"/>
              <a:t>信息流动</a:t>
            </a:r>
            <a:endParaRPr lang="en-US" altLang="zh-CN" sz="3200" dirty="0"/>
          </a:p>
          <a:p>
            <a:pPr marL="971550" lvl="1" indent="-514350">
              <a:buFont typeface="+mj-ea"/>
              <a:buAutoNum type="circleNumDbPlain"/>
            </a:pPr>
            <a:r>
              <a:rPr lang="zh-CN" altLang="en-US" sz="3200" dirty="0"/>
              <a:t>海量终端设备：</a:t>
            </a:r>
            <a:r>
              <a:rPr lang="zh-CN" altLang="en-US" sz="3200" dirty="0">
                <a:solidFill>
                  <a:srgbClr val="FF0000"/>
                </a:solidFill>
              </a:rPr>
              <a:t>原始传感数据</a:t>
            </a:r>
            <a:endParaRPr lang="en-US" altLang="zh-CN" sz="3200" dirty="0">
              <a:solidFill>
                <a:srgbClr val="FF0000"/>
              </a:solidFill>
            </a:endParaRPr>
          </a:p>
          <a:p>
            <a:pPr marL="971550" lvl="1" indent="-514350">
              <a:buFont typeface="+mj-ea"/>
              <a:buAutoNum type="circleNumDbPlain"/>
            </a:pPr>
            <a:r>
              <a:rPr lang="zh-CN" altLang="en-US" sz="3200" dirty="0"/>
              <a:t>转发节点：裁剪优化后的</a:t>
            </a:r>
            <a:r>
              <a:rPr lang="zh-CN" altLang="en-US" sz="3200" dirty="0">
                <a:solidFill>
                  <a:srgbClr val="FF0000"/>
                </a:solidFill>
              </a:rPr>
              <a:t>“小”数据</a:t>
            </a:r>
            <a:endParaRPr lang="en-US" altLang="zh-CN" sz="3200" dirty="0">
              <a:solidFill>
                <a:srgbClr val="FF0000"/>
              </a:solidFill>
            </a:endParaRPr>
          </a:p>
          <a:p>
            <a:pPr marL="971550" lvl="1" indent="-514350">
              <a:buFont typeface="+mj-ea"/>
              <a:buAutoNum type="circleNumDbPlain"/>
            </a:pPr>
            <a:r>
              <a:rPr lang="zh-CN" altLang="en-US" sz="3200" dirty="0"/>
              <a:t>汇聚单元：</a:t>
            </a:r>
            <a:r>
              <a:rPr lang="zh-CN" altLang="en-US" sz="3200" dirty="0">
                <a:solidFill>
                  <a:srgbClr val="FF0000"/>
                </a:solidFill>
              </a:rPr>
              <a:t>大数据</a:t>
            </a:r>
          </a:p>
        </p:txBody>
      </p:sp>
    </p:spTree>
    <p:extLst>
      <p:ext uri="{BB962C8B-B14F-4D97-AF65-F5344CB8AC3E}">
        <p14:creationId xmlns:p14="http://schemas.microsoft.com/office/powerpoint/2010/main" val="295807654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DB0DD4-446E-4546-A13E-4F2898382F8F}"/>
              </a:ext>
            </a:extLst>
          </p:cNvPr>
          <p:cNvSpPr>
            <a:spLocks noGrp="1"/>
          </p:cNvSpPr>
          <p:nvPr>
            <p:ph type="title"/>
          </p:nvPr>
        </p:nvSpPr>
        <p:spPr/>
        <p:txBody>
          <a:bodyPr/>
          <a:lstStyle/>
          <a:p>
            <a:r>
              <a:rPr lang="zh-CN" altLang="en-US" dirty="0"/>
              <a:t>网络接入</a:t>
            </a:r>
          </a:p>
        </p:txBody>
      </p:sp>
      <p:sp>
        <p:nvSpPr>
          <p:cNvPr id="3" name="内容占位符 2">
            <a:extLst>
              <a:ext uri="{FF2B5EF4-FFF2-40B4-BE49-F238E27FC236}">
                <a16:creationId xmlns:a16="http://schemas.microsoft.com/office/drawing/2014/main" id="{61388ADF-80F7-47F3-A150-EF98557D476E}"/>
              </a:ext>
            </a:extLst>
          </p:cNvPr>
          <p:cNvSpPr>
            <a:spLocks noGrp="1"/>
          </p:cNvSpPr>
          <p:nvPr>
            <p:ph idx="1"/>
          </p:nvPr>
        </p:nvSpPr>
        <p:spPr/>
        <p:txBody>
          <a:bodyPr>
            <a:normAutofit/>
          </a:bodyPr>
          <a:lstStyle/>
          <a:p>
            <a:r>
              <a:rPr lang="zh-CN" altLang="en-US" sz="3200" dirty="0"/>
              <a:t>前提条件</a:t>
            </a:r>
            <a:endParaRPr lang="en-US" altLang="zh-CN" sz="3200" dirty="0"/>
          </a:p>
          <a:p>
            <a:pPr marL="971550" lvl="1" indent="-514350">
              <a:buFont typeface="+mj-ea"/>
              <a:buAutoNum type="circleNumDbPlain"/>
            </a:pPr>
            <a:r>
              <a:rPr lang="zh-CN" altLang="en-US" sz="3200" dirty="0"/>
              <a:t>现有因特网已经运行数十年</a:t>
            </a:r>
            <a:endParaRPr lang="en-US" altLang="zh-CN" sz="3200" dirty="0"/>
          </a:p>
          <a:p>
            <a:pPr marL="971550" lvl="1" indent="-514350">
              <a:buFont typeface="+mj-ea"/>
              <a:buAutoNum type="circleNumDbPlain"/>
            </a:pPr>
            <a:r>
              <a:rPr lang="zh-CN" altLang="en-US" sz="3200" dirty="0"/>
              <a:t>万物皆可连接，物联网终端设备无限量增长</a:t>
            </a:r>
            <a:endParaRPr lang="en-US" altLang="zh-CN" sz="3200" dirty="0"/>
          </a:p>
          <a:p>
            <a:r>
              <a:rPr lang="zh-CN" altLang="en-US" sz="3200" dirty="0"/>
              <a:t>网络接入方案</a:t>
            </a:r>
            <a:endParaRPr lang="en-US" altLang="zh-CN" sz="3200" dirty="0"/>
          </a:p>
          <a:p>
            <a:pPr marL="971550" lvl="1" indent="-514350">
              <a:buFont typeface="+mj-ea"/>
              <a:buAutoNum type="circleNumDbPlain"/>
            </a:pPr>
            <a:r>
              <a:rPr lang="zh-CN" altLang="en-US" sz="3200" dirty="0">
                <a:solidFill>
                  <a:srgbClr val="FF0000"/>
                </a:solidFill>
              </a:rPr>
              <a:t>网络核心</a:t>
            </a:r>
            <a:r>
              <a:rPr lang="zh-CN" altLang="en-US" sz="3200" dirty="0"/>
              <a:t>：使用现有因特网，运行</a:t>
            </a:r>
            <a:r>
              <a:rPr lang="en-US" altLang="zh-CN" sz="3200" u="sng" dirty="0">
                <a:solidFill>
                  <a:srgbClr val="FF0000"/>
                </a:solidFill>
              </a:rPr>
              <a:t>IPv6</a:t>
            </a:r>
            <a:r>
              <a:rPr lang="zh-CN" altLang="en-US" sz="3200" u="sng" dirty="0">
                <a:solidFill>
                  <a:srgbClr val="FF0000"/>
                </a:solidFill>
              </a:rPr>
              <a:t>协议</a:t>
            </a:r>
            <a:endParaRPr lang="en-US" altLang="zh-CN" sz="3200" u="sng" dirty="0">
              <a:solidFill>
                <a:srgbClr val="FF0000"/>
              </a:solidFill>
            </a:endParaRPr>
          </a:p>
          <a:p>
            <a:pPr marL="971550" lvl="1" indent="-514350">
              <a:buFont typeface="+mj-ea"/>
              <a:buAutoNum type="circleNumDbPlain"/>
            </a:pPr>
            <a:r>
              <a:rPr lang="zh-CN" altLang="en-US" sz="3200" dirty="0">
                <a:solidFill>
                  <a:srgbClr val="FF0000"/>
                </a:solidFill>
              </a:rPr>
              <a:t>网络边缘</a:t>
            </a:r>
            <a:r>
              <a:rPr lang="zh-CN" altLang="en-US" sz="3200" dirty="0"/>
              <a:t>：使用轻量级</a:t>
            </a:r>
            <a:r>
              <a:rPr lang="zh-CN" altLang="en-US" sz="3200" u="sng" dirty="0">
                <a:solidFill>
                  <a:srgbClr val="FF0000"/>
                </a:solidFill>
              </a:rPr>
              <a:t>物联网协议</a:t>
            </a:r>
            <a:r>
              <a:rPr lang="zh-CN" altLang="en-US" sz="3200" dirty="0"/>
              <a:t>，构建灵活的啁啾网络</a:t>
            </a:r>
            <a:endParaRPr lang="en-US" altLang="zh-CN" sz="3200" dirty="0"/>
          </a:p>
          <a:p>
            <a:pPr marL="971550" lvl="1" indent="-514350">
              <a:buFont typeface="+mj-ea"/>
              <a:buAutoNum type="circleNumDbPlain"/>
            </a:pPr>
            <a:r>
              <a:rPr lang="zh-CN" altLang="en-US" sz="3200" dirty="0"/>
              <a:t>重要部件：转发节点</a:t>
            </a:r>
            <a:endParaRPr lang="en-US" altLang="zh-CN" sz="3200" dirty="0"/>
          </a:p>
        </p:txBody>
      </p:sp>
    </p:spTree>
    <p:extLst>
      <p:ext uri="{BB962C8B-B14F-4D97-AF65-F5344CB8AC3E}">
        <p14:creationId xmlns:p14="http://schemas.microsoft.com/office/powerpoint/2010/main" val="40874309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DB0DD4-446E-4546-A13E-4F2898382F8F}"/>
              </a:ext>
            </a:extLst>
          </p:cNvPr>
          <p:cNvSpPr>
            <a:spLocks noGrp="1"/>
          </p:cNvSpPr>
          <p:nvPr>
            <p:ph type="title"/>
          </p:nvPr>
        </p:nvSpPr>
        <p:spPr/>
        <p:txBody>
          <a:bodyPr/>
          <a:lstStyle/>
          <a:p>
            <a:r>
              <a:rPr lang="zh-CN" altLang="en-US" dirty="0"/>
              <a:t>智能控制</a:t>
            </a:r>
          </a:p>
        </p:txBody>
      </p:sp>
      <p:sp>
        <p:nvSpPr>
          <p:cNvPr id="3" name="内容占位符 2">
            <a:extLst>
              <a:ext uri="{FF2B5EF4-FFF2-40B4-BE49-F238E27FC236}">
                <a16:creationId xmlns:a16="http://schemas.microsoft.com/office/drawing/2014/main" id="{61388ADF-80F7-47F3-A150-EF98557D476E}"/>
              </a:ext>
            </a:extLst>
          </p:cNvPr>
          <p:cNvSpPr>
            <a:spLocks noGrp="1"/>
          </p:cNvSpPr>
          <p:nvPr>
            <p:ph idx="1"/>
          </p:nvPr>
        </p:nvSpPr>
        <p:spPr>
          <a:xfrm>
            <a:off x="838200" y="1564640"/>
            <a:ext cx="10515600" cy="5100319"/>
          </a:xfrm>
        </p:spPr>
        <p:txBody>
          <a:bodyPr>
            <a:normAutofit/>
          </a:bodyPr>
          <a:lstStyle/>
          <a:p>
            <a:r>
              <a:rPr lang="zh-CN" altLang="en-US" sz="3200" dirty="0"/>
              <a:t>业务分类</a:t>
            </a:r>
            <a:endParaRPr lang="en-US" altLang="zh-CN" sz="3200" dirty="0"/>
          </a:p>
          <a:p>
            <a:pPr marL="971550" lvl="1" indent="-514350">
              <a:buFont typeface="+mj-ea"/>
              <a:buAutoNum type="circleNumDbPlain"/>
            </a:pPr>
            <a:r>
              <a:rPr lang="zh-CN" altLang="en-US" sz="3200" dirty="0"/>
              <a:t>日常业务，不需要过多分析，即可控制执行</a:t>
            </a:r>
            <a:endParaRPr lang="en-US" altLang="zh-CN" sz="3200" dirty="0"/>
          </a:p>
          <a:p>
            <a:pPr marL="971550" lvl="1" indent="-514350">
              <a:buFont typeface="+mj-ea"/>
              <a:buAutoNum type="circleNumDbPlain"/>
            </a:pPr>
            <a:r>
              <a:rPr lang="zh-CN" altLang="en-US" sz="3200" dirty="0"/>
              <a:t>异常或高层级业务，需要</a:t>
            </a:r>
            <a:r>
              <a:rPr lang="zh-CN" altLang="en-US" sz="3200" dirty="0">
                <a:solidFill>
                  <a:srgbClr val="FF0000"/>
                </a:solidFill>
              </a:rPr>
              <a:t>大数据分析</a:t>
            </a:r>
            <a:r>
              <a:rPr lang="zh-CN" altLang="en-US" sz="3200" dirty="0"/>
              <a:t>或者</a:t>
            </a:r>
            <a:r>
              <a:rPr lang="zh-CN" altLang="en-US" sz="3200" dirty="0">
                <a:solidFill>
                  <a:srgbClr val="FF0000"/>
                </a:solidFill>
              </a:rPr>
              <a:t>人类介入</a:t>
            </a:r>
            <a:endParaRPr lang="en-US" altLang="zh-CN" sz="3200" dirty="0">
              <a:solidFill>
                <a:srgbClr val="FF0000"/>
              </a:solidFill>
            </a:endParaRPr>
          </a:p>
          <a:p>
            <a:r>
              <a:rPr lang="zh-CN" altLang="en-US" sz="3200" dirty="0"/>
              <a:t>智能控制</a:t>
            </a:r>
            <a:endParaRPr lang="en-US" altLang="zh-CN" sz="3200" dirty="0"/>
          </a:p>
          <a:p>
            <a:pPr marL="971550" lvl="1" indent="-514350">
              <a:buFont typeface="+mj-ea"/>
              <a:buAutoNum type="circleNumDbPlain"/>
            </a:pPr>
            <a:r>
              <a:rPr lang="zh-CN" altLang="en-US" sz="3200" dirty="0"/>
              <a:t>本地控制：部署本地汇聚单元，处理日常业务</a:t>
            </a:r>
            <a:endParaRPr lang="en-US" altLang="zh-CN" sz="3200" dirty="0"/>
          </a:p>
          <a:p>
            <a:pPr marL="971550" lvl="1" indent="-514350">
              <a:buFont typeface="+mj-ea"/>
              <a:buAutoNum type="circleNumDbPlain"/>
            </a:pPr>
            <a:r>
              <a:rPr lang="zh-CN" altLang="en-US" sz="3200" dirty="0"/>
              <a:t>远程控制：部署远程、高性能汇聚单元，实现预警及深度分析报告，与人类共同决策</a:t>
            </a:r>
            <a:endParaRPr lang="en-US" altLang="zh-CN" sz="3200" dirty="0"/>
          </a:p>
          <a:p>
            <a:pPr marL="971550" lvl="1" indent="-514350">
              <a:buFont typeface="+mj-ea"/>
              <a:buAutoNum type="circleNumDbPlain"/>
            </a:pPr>
            <a:r>
              <a:rPr lang="zh-CN" altLang="en-US" sz="3200" dirty="0"/>
              <a:t>价值：将人类从繁琐的业务中解脱出来，从而专注于</a:t>
            </a:r>
            <a:r>
              <a:rPr lang="zh-CN" altLang="en-US" sz="3200" dirty="0">
                <a:solidFill>
                  <a:srgbClr val="FF0000"/>
                </a:solidFill>
              </a:rPr>
              <a:t>战略层级</a:t>
            </a:r>
            <a:r>
              <a:rPr lang="zh-CN" altLang="en-US" sz="3200" dirty="0"/>
              <a:t>的决策</a:t>
            </a:r>
            <a:endParaRPr lang="en-US" altLang="zh-CN" sz="3200" dirty="0"/>
          </a:p>
        </p:txBody>
      </p:sp>
    </p:spTree>
    <p:extLst>
      <p:ext uri="{BB962C8B-B14F-4D97-AF65-F5344CB8AC3E}">
        <p14:creationId xmlns:p14="http://schemas.microsoft.com/office/powerpoint/2010/main" val="102374751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DB0DD4-446E-4546-A13E-4F2898382F8F}"/>
              </a:ext>
            </a:extLst>
          </p:cNvPr>
          <p:cNvSpPr>
            <a:spLocks noGrp="1"/>
          </p:cNvSpPr>
          <p:nvPr>
            <p:ph type="title"/>
          </p:nvPr>
        </p:nvSpPr>
        <p:spPr/>
        <p:txBody>
          <a:bodyPr/>
          <a:lstStyle/>
          <a:p>
            <a:r>
              <a:rPr lang="zh-CN" altLang="en-US" dirty="0"/>
              <a:t>设备部署</a:t>
            </a:r>
          </a:p>
        </p:txBody>
      </p:sp>
      <p:sp>
        <p:nvSpPr>
          <p:cNvPr id="3" name="内容占位符 2">
            <a:extLst>
              <a:ext uri="{FF2B5EF4-FFF2-40B4-BE49-F238E27FC236}">
                <a16:creationId xmlns:a16="http://schemas.microsoft.com/office/drawing/2014/main" id="{61388ADF-80F7-47F3-A150-EF98557D476E}"/>
              </a:ext>
            </a:extLst>
          </p:cNvPr>
          <p:cNvSpPr>
            <a:spLocks noGrp="1"/>
          </p:cNvSpPr>
          <p:nvPr>
            <p:ph idx="1"/>
          </p:nvPr>
        </p:nvSpPr>
        <p:spPr/>
        <p:txBody>
          <a:bodyPr>
            <a:normAutofit/>
          </a:bodyPr>
          <a:lstStyle/>
          <a:p>
            <a:r>
              <a:rPr lang="zh-CN" altLang="en-US" sz="3200" dirty="0"/>
              <a:t>成本和可行性考量：最大限度地</a:t>
            </a:r>
            <a:r>
              <a:rPr lang="zh-CN" altLang="en-US" sz="3200" dirty="0">
                <a:solidFill>
                  <a:srgbClr val="FF0000"/>
                </a:solidFill>
              </a:rPr>
              <a:t>依托现有设施</a:t>
            </a:r>
            <a:endParaRPr lang="en-US" altLang="zh-CN" sz="3200" dirty="0">
              <a:solidFill>
                <a:srgbClr val="FF0000"/>
              </a:solidFill>
            </a:endParaRPr>
          </a:p>
          <a:p>
            <a:r>
              <a:rPr lang="zh-CN" altLang="en-US" sz="3200" dirty="0"/>
              <a:t>设备部署</a:t>
            </a:r>
            <a:endParaRPr lang="en-US" altLang="zh-CN" sz="3200" dirty="0"/>
          </a:p>
          <a:p>
            <a:pPr marL="971550" lvl="1" indent="-514350">
              <a:buFont typeface="+mj-ea"/>
              <a:buAutoNum type="circleNumDbPlain"/>
            </a:pPr>
            <a:r>
              <a:rPr lang="zh-CN" altLang="en-US" sz="3200" dirty="0"/>
              <a:t>终端设备：成本低廉、功能简易的海量设备</a:t>
            </a:r>
            <a:endParaRPr lang="en-US" altLang="zh-CN" sz="3200" dirty="0">
              <a:solidFill>
                <a:srgbClr val="FF0000"/>
              </a:solidFill>
            </a:endParaRPr>
          </a:p>
          <a:p>
            <a:pPr marL="971550" lvl="1" indent="-514350">
              <a:buFont typeface="+mj-ea"/>
              <a:buAutoNum type="circleNumDbPlain"/>
            </a:pPr>
            <a:r>
              <a:rPr lang="zh-CN" altLang="en-US" sz="3200" dirty="0"/>
              <a:t>转发节点：充分利用现有组网设备（分组交换机、</a:t>
            </a:r>
            <a:r>
              <a:rPr lang="en-US" altLang="zh-CN" sz="3200" dirty="0" err="1"/>
              <a:t>WiFi</a:t>
            </a:r>
            <a:r>
              <a:rPr lang="zh-CN" altLang="en-US" sz="3200" dirty="0"/>
              <a:t>访问节点）、汽车、家居、</a:t>
            </a:r>
            <a:r>
              <a:rPr lang="en-US" altLang="zh-CN" sz="3200" dirty="0"/>
              <a:t>app</a:t>
            </a:r>
            <a:r>
              <a:rPr lang="zh-CN" altLang="en-US" sz="3200" dirty="0"/>
              <a:t>等</a:t>
            </a:r>
            <a:endParaRPr lang="en-US" altLang="zh-CN" sz="3200" dirty="0">
              <a:solidFill>
                <a:srgbClr val="FF0000"/>
              </a:solidFill>
            </a:endParaRPr>
          </a:p>
          <a:p>
            <a:pPr marL="971550" lvl="1" indent="-514350">
              <a:buFont typeface="+mj-ea"/>
              <a:buAutoNum type="circleNumDbPlain"/>
            </a:pPr>
            <a:r>
              <a:rPr lang="zh-CN" altLang="en-US" sz="3200" dirty="0"/>
              <a:t>汇聚单元：部署于已经广泛存在的计算平台和操作系统上（大型处理器、</a:t>
            </a:r>
            <a:r>
              <a:rPr lang="en-US" altLang="zh-CN" sz="3200" dirty="0"/>
              <a:t>PC</a:t>
            </a:r>
            <a:r>
              <a:rPr lang="zh-CN" altLang="en-US" sz="3200" dirty="0"/>
              <a:t>、智能手机）</a:t>
            </a:r>
            <a:endParaRPr lang="zh-CN" altLang="en-US" sz="3200" dirty="0">
              <a:solidFill>
                <a:srgbClr val="FF0000"/>
              </a:solidFill>
            </a:endParaRPr>
          </a:p>
        </p:txBody>
      </p:sp>
    </p:spTree>
    <p:extLst>
      <p:ext uri="{BB962C8B-B14F-4D97-AF65-F5344CB8AC3E}">
        <p14:creationId xmlns:p14="http://schemas.microsoft.com/office/powerpoint/2010/main" val="11931808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D6B6CEA-8CC3-4E6C-A90D-0569C30F6D33}"/>
              </a:ext>
            </a:extLst>
          </p:cNvPr>
          <p:cNvPicPr>
            <a:picLocks noChangeAspect="1"/>
          </p:cNvPicPr>
          <p:nvPr/>
        </p:nvPicPr>
        <p:blipFill rotWithShape="1">
          <a:blip r:embed="rId2">
            <a:extLst>
              <a:ext uri="{28A0092B-C50C-407E-A947-70E740481C1C}">
                <a14:useLocalDpi xmlns:a14="http://schemas.microsoft.com/office/drawing/2010/main" val="0"/>
              </a:ext>
            </a:extLst>
          </a:blip>
          <a:srcRect l="2222" r="1" b="1"/>
          <a:stretch/>
        </p:blipFill>
        <p:spPr>
          <a:xfrm>
            <a:off x="863620" y="549000"/>
            <a:ext cx="10239998" cy="5760000"/>
          </a:xfrm>
          <a:prstGeom prst="rect">
            <a:avLst/>
          </a:prstGeom>
        </p:spPr>
      </p:pic>
    </p:spTree>
    <p:extLst>
      <p:ext uri="{BB962C8B-B14F-4D97-AF65-F5344CB8AC3E}">
        <p14:creationId xmlns:p14="http://schemas.microsoft.com/office/powerpoint/2010/main" val="362484544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F5AEC9-AA12-4B24-AD1A-49043D302045}"/>
              </a:ext>
            </a:extLst>
          </p:cNvPr>
          <p:cNvSpPr>
            <a:spLocks noGrp="1"/>
          </p:cNvSpPr>
          <p:nvPr>
            <p:ph type="title"/>
          </p:nvPr>
        </p:nvSpPr>
        <p:spPr/>
        <p:txBody>
          <a:bodyPr/>
          <a:lstStyle/>
          <a:p>
            <a:r>
              <a:rPr lang="zh-CN" altLang="en-US" dirty="0"/>
              <a:t>物联网应用的重要议题</a:t>
            </a:r>
          </a:p>
        </p:txBody>
      </p:sp>
      <p:sp>
        <p:nvSpPr>
          <p:cNvPr id="3" name="内容占位符 2">
            <a:extLst>
              <a:ext uri="{FF2B5EF4-FFF2-40B4-BE49-F238E27FC236}">
                <a16:creationId xmlns:a16="http://schemas.microsoft.com/office/drawing/2014/main" id="{33BF816C-65DA-46BF-8E10-C0B9A1812CA9}"/>
              </a:ext>
            </a:extLst>
          </p:cNvPr>
          <p:cNvSpPr>
            <a:spLocks noGrp="1"/>
          </p:cNvSpPr>
          <p:nvPr>
            <p:ph idx="1"/>
          </p:nvPr>
        </p:nvSpPr>
        <p:spPr>
          <a:xfrm>
            <a:off x="838200" y="1503680"/>
            <a:ext cx="10515600" cy="5069839"/>
          </a:xfrm>
        </p:spPr>
        <p:txBody>
          <a:bodyPr>
            <a:normAutofit/>
          </a:bodyPr>
          <a:lstStyle/>
          <a:p>
            <a:r>
              <a:rPr lang="zh-CN" altLang="en-US" sz="3200" dirty="0">
                <a:solidFill>
                  <a:srgbClr val="FF0000"/>
                </a:solidFill>
              </a:rPr>
              <a:t>协议标准</a:t>
            </a:r>
            <a:endParaRPr lang="en-US" altLang="zh-CN" sz="3200" dirty="0"/>
          </a:p>
          <a:p>
            <a:pPr marL="971550" lvl="1" indent="-514350">
              <a:buFont typeface="+mj-ea"/>
              <a:buAutoNum type="circleNumDbPlain"/>
            </a:pPr>
            <a:r>
              <a:rPr lang="zh-CN" altLang="en-US" sz="3200" dirty="0"/>
              <a:t>啁啾协议及自分类标签</a:t>
            </a:r>
            <a:endParaRPr lang="en-US" altLang="zh-CN" sz="3200" dirty="0"/>
          </a:p>
          <a:p>
            <a:pPr marL="971550" lvl="1" indent="-514350">
              <a:buFont typeface="+mj-ea"/>
              <a:buAutoNum type="circleNumDbPlain"/>
            </a:pPr>
            <a:r>
              <a:rPr lang="zh-CN" altLang="en-US" sz="3200" dirty="0"/>
              <a:t>事实标准</a:t>
            </a:r>
            <a:endParaRPr lang="en-US" altLang="zh-CN" sz="3200" dirty="0"/>
          </a:p>
          <a:p>
            <a:r>
              <a:rPr lang="zh-CN" altLang="en-US" sz="3200" dirty="0"/>
              <a:t>终端设备大规模制造</a:t>
            </a:r>
            <a:endParaRPr lang="en-US" altLang="zh-CN" sz="3200" dirty="0"/>
          </a:p>
          <a:p>
            <a:pPr marL="971550" lvl="1" indent="-514350">
              <a:buFont typeface="+mj-ea"/>
              <a:buAutoNum type="circleNumDbPlain"/>
            </a:pPr>
            <a:r>
              <a:rPr lang="zh-CN" altLang="en-US" sz="3200" dirty="0"/>
              <a:t>模块标准化</a:t>
            </a:r>
            <a:endParaRPr lang="en-US" altLang="zh-CN" sz="3200" dirty="0"/>
          </a:p>
          <a:p>
            <a:pPr marL="971550" lvl="1" indent="-514350">
              <a:buFont typeface="+mj-ea"/>
              <a:buAutoNum type="circleNumDbPlain"/>
            </a:pPr>
            <a:r>
              <a:rPr lang="zh-CN" altLang="en-US" sz="3200" dirty="0"/>
              <a:t>一系列产品构成的生态体系</a:t>
            </a:r>
            <a:endParaRPr lang="en-US" altLang="zh-CN" sz="3200" dirty="0"/>
          </a:p>
          <a:p>
            <a:r>
              <a:rPr lang="zh-CN" altLang="en-US" sz="3200" dirty="0"/>
              <a:t>构建</a:t>
            </a:r>
            <a:r>
              <a:rPr lang="zh-CN" altLang="en-US" sz="3200" dirty="0">
                <a:solidFill>
                  <a:srgbClr val="FF0000"/>
                </a:solidFill>
              </a:rPr>
              <a:t>公共数据平台</a:t>
            </a:r>
            <a:endParaRPr lang="en-US" altLang="zh-CN" sz="3200" dirty="0">
              <a:solidFill>
                <a:srgbClr val="FF0000"/>
              </a:solidFill>
            </a:endParaRPr>
          </a:p>
          <a:p>
            <a:pPr marL="971550" lvl="1" indent="-514350">
              <a:buFont typeface="+mj-ea"/>
              <a:buAutoNum type="circleNumDbPlain"/>
            </a:pPr>
            <a:r>
              <a:rPr lang="en-US" altLang="zh-CN" sz="3200" dirty="0"/>
              <a:t>Nelson</a:t>
            </a:r>
            <a:r>
              <a:rPr lang="zh-CN" altLang="en-US" sz="3200" dirty="0"/>
              <a:t>的经验：零售和电视行业的应用</a:t>
            </a:r>
            <a:endParaRPr lang="en-US" altLang="zh-CN" sz="3200" dirty="0"/>
          </a:p>
          <a:p>
            <a:pPr marL="971550" lvl="1" indent="-514350">
              <a:buFont typeface="+mj-ea"/>
              <a:buAutoNum type="circleNumDbPlain"/>
            </a:pPr>
            <a:r>
              <a:rPr lang="zh-CN" altLang="en-US" sz="3200" dirty="0"/>
              <a:t>数据所有权和定价？伦理议题</a:t>
            </a:r>
            <a:endParaRPr lang="en-US" altLang="zh-CN" sz="3200" dirty="0"/>
          </a:p>
          <a:p>
            <a:endParaRPr lang="zh-CN" altLang="en-US" sz="3200" dirty="0"/>
          </a:p>
        </p:txBody>
      </p:sp>
    </p:spTree>
    <p:extLst>
      <p:ext uri="{BB962C8B-B14F-4D97-AF65-F5344CB8AC3E}">
        <p14:creationId xmlns:p14="http://schemas.microsoft.com/office/powerpoint/2010/main" val="190579304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2BC1CF5-415C-4DAE-B2C2-A8BF9A1D5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5">
            <a:extLst>
              <a:ext uri="{FF2B5EF4-FFF2-40B4-BE49-F238E27FC236}">
                <a16:creationId xmlns:a16="http://schemas.microsoft.com/office/drawing/2014/main" id="{6C651D0D-A2E7-46B3-BEEA-71161FCA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6">
            <a:extLst>
              <a:ext uri="{FF2B5EF4-FFF2-40B4-BE49-F238E27FC236}">
                <a16:creationId xmlns:a16="http://schemas.microsoft.com/office/drawing/2014/main" id="{9CBEA7DB-1BAC-4A39-817B-82928B7F8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7">
            <a:extLst>
              <a:ext uri="{FF2B5EF4-FFF2-40B4-BE49-F238E27FC236}">
                <a16:creationId xmlns:a16="http://schemas.microsoft.com/office/drawing/2014/main" id="{EADF9EA0-3A2A-4F0A-9C86-FBAB53E9C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8">
            <a:extLst>
              <a:ext uri="{FF2B5EF4-FFF2-40B4-BE49-F238E27FC236}">
                <a16:creationId xmlns:a16="http://schemas.microsoft.com/office/drawing/2014/main" id="{A30A2C81-7CE8-4A85-9E15-548E7F466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258859" y="1118007"/>
            <a:ext cx="5634295"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标题 1">
            <a:extLst>
              <a:ext uri="{FF2B5EF4-FFF2-40B4-BE49-F238E27FC236}">
                <a16:creationId xmlns:a16="http://schemas.microsoft.com/office/drawing/2014/main" id="{E02C7EB4-A87D-4B94-9083-65C8CACEE1BD}"/>
              </a:ext>
            </a:extLst>
          </p:cNvPr>
          <p:cNvSpPr>
            <a:spLocks noGrp="1"/>
          </p:cNvSpPr>
          <p:nvPr>
            <p:ph type="title"/>
          </p:nvPr>
        </p:nvSpPr>
        <p:spPr>
          <a:xfrm>
            <a:off x="1570455" y="1426969"/>
            <a:ext cx="5158973" cy="3005883"/>
          </a:xfrm>
        </p:spPr>
        <p:txBody>
          <a:bodyPr vert="horz" lIns="91440" tIns="45720" rIns="91440" bIns="45720" rtlCol="0" anchor="b">
            <a:normAutofit/>
          </a:bodyPr>
          <a:lstStyle/>
          <a:p>
            <a:r>
              <a:rPr lang="en-US" altLang="zh-CN" sz="5400" dirty="0">
                <a:solidFill>
                  <a:srgbClr val="FFFFFF"/>
                </a:solidFill>
              </a:rPr>
              <a:t>2</a:t>
            </a:r>
            <a:r>
              <a:rPr lang="en-US" altLang="zh-CN" sz="5400" kern="1200" dirty="0">
                <a:solidFill>
                  <a:srgbClr val="FFFFFF"/>
                </a:solidFill>
                <a:latin typeface="+mj-lt"/>
                <a:ea typeface="+mj-ea"/>
                <a:cs typeface="+mj-cs"/>
              </a:rPr>
              <a:t> </a:t>
            </a:r>
            <a:r>
              <a:rPr lang="en-US" altLang="zh-CN" sz="5400" dirty="0">
                <a:solidFill>
                  <a:srgbClr val="FFFFFF"/>
                </a:solidFill>
              </a:rPr>
              <a:t>IT</a:t>
            </a:r>
            <a:r>
              <a:rPr lang="zh-CN" altLang="en-US" sz="5400" dirty="0">
                <a:solidFill>
                  <a:srgbClr val="FFFFFF"/>
                </a:solidFill>
              </a:rPr>
              <a:t>生产率悖论</a:t>
            </a:r>
            <a:endParaRPr lang="zh-CN" altLang="en-US" sz="5400" kern="1200" dirty="0">
              <a:solidFill>
                <a:srgbClr val="FFFFFF"/>
              </a:solidFill>
              <a:latin typeface="+mj-lt"/>
              <a:ea typeface="+mj-ea"/>
              <a:cs typeface="+mj-cs"/>
            </a:endParaRPr>
          </a:p>
        </p:txBody>
      </p:sp>
      <p:pic>
        <p:nvPicPr>
          <p:cNvPr id="6" name="Graphic 5">
            <a:extLst>
              <a:ext uri="{FF2B5EF4-FFF2-40B4-BE49-F238E27FC236}">
                <a16:creationId xmlns:a16="http://schemas.microsoft.com/office/drawing/2014/main" id="{548DE9DB-2D8E-445B-A05E-DDB70F9C7B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26518" y="1518980"/>
            <a:ext cx="3966906" cy="3966906"/>
          </a:xfrm>
          <a:prstGeom prst="rect">
            <a:avLst/>
          </a:prstGeom>
        </p:spPr>
      </p:pic>
    </p:spTree>
    <p:extLst>
      <p:ext uri="{BB962C8B-B14F-4D97-AF65-F5344CB8AC3E}">
        <p14:creationId xmlns:p14="http://schemas.microsoft.com/office/powerpoint/2010/main" val="544017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5"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6"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标题 1">
            <a:extLst>
              <a:ext uri="{FF2B5EF4-FFF2-40B4-BE49-F238E27FC236}">
                <a16:creationId xmlns:a16="http://schemas.microsoft.com/office/drawing/2014/main" id="{610699D0-5E1E-4B46-A4F1-4EB7DFCFE5E1}"/>
              </a:ext>
            </a:extLst>
          </p:cNvPr>
          <p:cNvSpPr>
            <a:spLocks noGrp="1"/>
          </p:cNvSpPr>
          <p:nvPr>
            <p:ph type="title"/>
          </p:nvPr>
        </p:nvSpPr>
        <p:spPr>
          <a:xfrm>
            <a:off x="535020" y="685800"/>
            <a:ext cx="2780271" cy="5105400"/>
          </a:xfrm>
        </p:spPr>
        <p:txBody>
          <a:bodyPr>
            <a:normAutofit/>
          </a:bodyPr>
          <a:lstStyle/>
          <a:p>
            <a:r>
              <a:rPr lang="en-US" altLang="zh-CN" sz="4000">
                <a:solidFill>
                  <a:srgbClr val="FFFFFF"/>
                </a:solidFill>
              </a:rPr>
              <a:t>IT</a:t>
            </a:r>
            <a:r>
              <a:rPr lang="zh-CN" altLang="en-US" sz="4000">
                <a:solidFill>
                  <a:srgbClr val="FFFFFF"/>
                </a:solidFill>
              </a:rPr>
              <a:t>生产率悖论</a:t>
            </a:r>
          </a:p>
        </p:txBody>
      </p:sp>
      <p:graphicFrame>
        <p:nvGraphicFramePr>
          <p:cNvPr id="5" name="内容占位符 2">
            <a:extLst>
              <a:ext uri="{FF2B5EF4-FFF2-40B4-BE49-F238E27FC236}">
                <a16:creationId xmlns:a16="http://schemas.microsoft.com/office/drawing/2014/main" id="{769C4FB1-F020-4D47-B80C-FC062481257C}"/>
              </a:ext>
            </a:extLst>
          </p:cNvPr>
          <p:cNvGraphicFramePr>
            <a:graphicFrameLocks noGrp="1"/>
          </p:cNvGraphicFramePr>
          <p:nvPr>
            <p:ph idx="1"/>
            <p:extLst>
              <p:ext uri="{D42A27DB-BD31-4B8C-83A1-F6EECF244321}">
                <p14:modId xmlns:p14="http://schemas.microsoft.com/office/powerpoint/2010/main" val="1552591096"/>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1255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B711040-DC3C-4474-8905-ECB278F0FF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1691" y="120570"/>
            <a:ext cx="7301577" cy="4680000"/>
          </a:xfrm>
          <a:prstGeom prst="rect">
            <a:avLst/>
          </a:prstGeom>
        </p:spPr>
      </p:pic>
      <p:sp>
        <p:nvSpPr>
          <p:cNvPr id="4" name="内容占位符 2">
            <a:extLst>
              <a:ext uri="{FF2B5EF4-FFF2-40B4-BE49-F238E27FC236}">
                <a16:creationId xmlns:a16="http://schemas.microsoft.com/office/drawing/2014/main" id="{A7D599AB-FF5A-4230-9018-62FB0C790D21}"/>
              </a:ext>
            </a:extLst>
          </p:cNvPr>
          <p:cNvSpPr txBox="1">
            <a:spLocks/>
          </p:cNvSpPr>
          <p:nvPr/>
        </p:nvSpPr>
        <p:spPr>
          <a:xfrm>
            <a:off x="914400" y="5172790"/>
            <a:ext cx="9895840" cy="14616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FF0000"/>
                </a:solidFill>
              </a:rPr>
              <a:t>传感器</a:t>
            </a:r>
            <a:r>
              <a:rPr lang="zh-CN" altLang="en-US" dirty="0"/>
              <a:t>：温度传感器、湿度传感器、光照度传感器、风速传感器、</a:t>
            </a:r>
            <a:r>
              <a:rPr lang="en-US" altLang="zh-CN" dirty="0"/>
              <a:t>CO2</a:t>
            </a:r>
            <a:r>
              <a:rPr lang="zh-CN" altLang="en-US" dirty="0"/>
              <a:t>传感器、营养元素传感器</a:t>
            </a:r>
            <a:endParaRPr lang="en-US" altLang="zh-CN" dirty="0"/>
          </a:p>
          <a:p>
            <a:r>
              <a:rPr lang="zh-CN" altLang="en-US" dirty="0">
                <a:solidFill>
                  <a:srgbClr val="FF0000"/>
                </a:solidFill>
              </a:rPr>
              <a:t>控制设备</a:t>
            </a:r>
            <a:r>
              <a:rPr lang="zh-CN" altLang="en-US" dirty="0"/>
              <a:t>：灌溉阀（</a:t>
            </a:r>
            <a:r>
              <a:rPr lang="zh-CN" altLang="en-US" dirty="0">
                <a:solidFill>
                  <a:srgbClr val="FF0000"/>
                </a:solidFill>
              </a:rPr>
              <a:t>智能</a:t>
            </a:r>
            <a:r>
              <a:rPr lang="zh-CN" altLang="en-US" dirty="0"/>
              <a:t>）</a:t>
            </a:r>
          </a:p>
        </p:txBody>
      </p:sp>
    </p:spTree>
    <p:extLst>
      <p:ext uri="{BB962C8B-B14F-4D97-AF65-F5344CB8AC3E}">
        <p14:creationId xmlns:p14="http://schemas.microsoft.com/office/powerpoint/2010/main" val="358817948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FBBC00-73E0-4613-8223-A0D70257275D}"/>
              </a:ext>
            </a:extLst>
          </p:cNvPr>
          <p:cNvSpPr>
            <a:spLocks noGrp="1"/>
          </p:cNvSpPr>
          <p:nvPr>
            <p:ph type="title"/>
          </p:nvPr>
        </p:nvSpPr>
        <p:spPr/>
        <p:txBody>
          <a:bodyPr/>
          <a:lstStyle/>
          <a:p>
            <a:r>
              <a:rPr lang="en-US" altLang="zh-CN" dirty="0"/>
              <a:t>IT</a:t>
            </a:r>
            <a:r>
              <a:rPr lang="zh-CN" altLang="en-US" dirty="0"/>
              <a:t>能否产生价值？</a:t>
            </a:r>
          </a:p>
        </p:txBody>
      </p:sp>
      <p:sp>
        <p:nvSpPr>
          <p:cNvPr id="3" name="内容占位符 2">
            <a:extLst>
              <a:ext uri="{FF2B5EF4-FFF2-40B4-BE49-F238E27FC236}">
                <a16:creationId xmlns:a16="http://schemas.microsoft.com/office/drawing/2014/main" id="{BB76E3EF-D734-401E-988D-1C2D5A70EB2E}"/>
              </a:ext>
            </a:extLst>
          </p:cNvPr>
          <p:cNvSpPr>
            <a:spLocks noGrp="1"/>
          </p:cNvSpPr>
          <p:nvPr>
            <p:ph idx="1"/>
          </p:nvPr>
        </p:nvSpPr>
        <p:spPr/>
        <p:txBody>
          <a:bodyPr>
            <a:normAutofit/>
          </a:bodyPr>
          <a:lstStyle/>
          <a:p>
            <a:r>
              <a:rPr lang="zh-CN" altLang="en-US" sz="3200" dirty="0"/>
              <a:t>腾讯会议</a:t>
            </a:r>
            <a:endParaRPr lang="en-US" altLang="zh-CN" sz="3200" dirty="0"/>
          </a:p>
          <a:p>
            <a:r>
              <a:rPr lang="en-US" altLang="zh-CN" sz="3200" dirty="0"/>
              <a:t>GitHub</a:t>
            </a:r>
          </a:p>
          <a:p>
            <a:r>
              <a:rPr lang="en-US" altLang="zh-CN" sz="3200" dirty="0"/>
              <a:t>KEEP</a:t>
            </a:r>
            <a:r>
              <a:rPr lang="zh-CN" altLang="en-US" sz="3200" dirty="0"/>
              <a:t>，或智能手环</a:t>
            </a:r>
            <a:r>
              <a:rPr lang="en-US" altLang="zh-CN" sz="3200" dirty="0"/>
              <a:t>+</a:t>
            </a:r>
            <a:r>
              <a:rPr lang="zh-CN" altLang="en-US" sz="3200" dirty="0"/>
              <a:t>健康管理</a:t>
            </a:r>
            <a:r>
              <a:rPr lang="en-US" altLang="zh-CN" sz="3200" dirty="0"/>
              <a:t>app</a:t>
            </a:r>
          </a:p>
          <a:p>
            <a:endParaRPr lang="en-US" altLang="zh-CN" sz="3200" dirty="0"/>
          </a:p>
          <a:p>
            <a:pPr marL="0" indent="0">
              <a:buNone/>
            </a:pPr>
            <a:r>
              <a:rPr lang="zh-CN" altLang="en-US" sz="3200" dirty="0"/>
              <a:t>以上三者有何不同？它们是否能产生影响</a:t>
            </a:r>
            <a:r>
              <a:rPr lang="en-US" altLang="zh-CN" sz="3200" dirty="0"/>
              <a:t>/</a:t>
            </a:r>
            <a:r>
              <a:rPr lang="zh-CN" altLang="en-US" sz="3200" dirty="0"/>
              <a:t>价值？</a:t>
            </a:r>
          </a:p>
        </p:txBody>
      </p:sp>
    </p:spTree>
    <p:extLst>
      <p:ext uri="{BB962C8B-B14F-4D97-AF65-F5344CB8AC3E}">
        <p14:creationId xmlns:p14="http://schemas.microsoft.com/office/powerpoint/2010/main" val="365487351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D6F8F2-FE27-46F6-95E5-27F5890862B2}"/>
              </a:ext>
            </a:extLst>
          </p:cNvPr>
          <p:cNvSpPr>
            <a:spLocks noGrp="1"/>
          </p:cNvSpPr>
          <p:nvPr>
            <p:ph type="title"/>
          </p:nvPr>
        </p:nvSpPr>
        <p:spPr/>
        <p:txBody>
          <a:bodyPr/>
          <a:lstStyle/>
          <a:p>
            <a:r>
              <a:rPr lang="zh-CN" altLang="en-US" dirty="0"/>
              <a:t>信息系统如何发挥作用</a:t>
            </a:r>
          </a:p>
        </p:txBody>
      </p:sp>
      <p:pic>
        <p:nvPicPr>
          <p:cNvPr id="4" name="内容占位符 4">
            <a:extLst>
              <a:ext uri="{FF2B5EF4-FFF2-40B4-BE49-F238E27FC236}">
                <a16:creationId xmlns:a16="http://schemas.microsoft.com/office/drawing/2014/main" id="{11DE4D61-55FC-4434-B4D5-5FDA5C395C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4484" y="1431386"/>
            <a:ext cx="7683795" cy="4860000"/>
          </a:xfrm>
          <a:prstGeom prst="rect">
            <a:avLst/>
          </a:prstGeom>
        </p:spPr>
      </p:pic>
    </p:spTree>
    <p:extLst>
      <p:ext uri="{BB962C8B-B14F-4D97-AF65-F5344CB8AC3E}">
        <p14:creationId xmlns:p14="http://schemas.microsoft.com/office/powerpoint/2010/main" val="151808299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8001D241-8CFE-4471-AE54-D0AE0707D141}"/>
              </a:ext>
            </a:extLst>
          </p:cNvPr>
          <p:cNvSpPr>
            <a:spLocks noGrp="1"/>
          </p:cNvSpPr>
          <p:nvPr>
            <p:ph type="title"/>
          </p:nvPr>
        </p:nvSpPr>
        <p:spPr>
          <a:xfrm>
            <a:off x="966952" y="1204108"/>
            <a:ext cx="2669406" cy="1781175"/>
          </a:xfrm>
        </p:spPr>
        <p:txBody>
          <a:bodyPr vert="horz" lIns="91440" tIns="45720" rIns="91440" bIns="45720" rtlCol="0" anchor="ctr">
            <a:normAutofit/>
          </a:bodyPr>
          <a:lstStyle/>
          <a:p>
            <a:r>
              <a:rPr lang="zh-CN" altLang="en-US" sz="3200" kern="1200">
                <a:solidFill>
                  <a:srgbClr val="FFFFFF"/>
                </a:solidFill>
                <a:latin typeface="+mj-lt"/>
                <a:ea typeface="+mj-ea"/>
                <a:cs typeface="+mj-cs"/>
              </a:rPr>
              <a:t>生产率悖论的解释</a:t>
            </a:r>
          </a:p>
        </p:txBody>
      </p:sp>
      <p:sp>
        <p:nvSpPr>
          <p:cNvPr id="3" name="内容占位符 2">
            <a:extLst>
              <a:ext uri="{FF2B5EF4-FFF2-40B4-BE49-F238E27FC236}">
                <a16:creationId xmlns:a16="http://schemas.microsoft.com/office/drawing/2014/main" id="{44AB9F27-A961-4A14-BC0E-DE9E0057B4A4}"/>
              </a:ext>
            </a:extLst>
          </p:cNvPr>
          <p:cNvSpPr>
            <a:spLocks noGrp="1"/>
          </p:cNvSpPr>
          <p:nvPr>
            <p:ph sz="half" idx="1"/>
          </p:nvPr>
        </p:nvSpPr>
        <p:spPr>
          <a:xfrm>
            <a:off x="467361" y="3355130"/>
            <a:ext cx="4429760" cy="3076150"/>
          </a:xfrm>
        </p:spPr>
        <p:txBody>
          <a:bodyPr vert="horz" lIns="91440" tIns="45720" rIns="91440" bIns="45720" rtlCol="0">
            <a:noAutofit/>
          </a:bodyPr>
          <a:lstStyle/>
          <a:p>
            <a:r>
              <a:rPr lang="en-US" altLang="zh-CN" dirty="0"/>
              <a:t>IT</a:t>
            </a:r>
            <a:r>
              <a:rPr lang="zh-CN" altLang="en-US" dirty="0"/>
              <a:t>的巨大成本投入</a:t>
            </a:r>
            <a:endParaRPr lang="en-US" altLang="zh-CN" dirty="0"/>
          </a:p>
          <a:p>
            <a:r>
              <a:rPr lang="zh-CN" altLang="en-US" dirty="0"/>
              <a:t>学习和调整成本的时滞问题</a:t>
            </a:r>
            <a:endParaRPr lang="en-US" altLang="zh-CN" dirty="0"/>
          </a:p>
          <a:p>
            <a:r>
              <a:rPr lang="zh-CN" altLang="en-US" dirty="0"/>
              <a:t>生产率经历先下降后上升的时期</a:t>
            </a:r>
            <a:endParaRPr lang="en-US" altLang="zh-CN" dirty="0"/>
          </a:p>
          <a:p>
            <a:r>
              <a:rPr lang="zh-CN" altLang="en-US" dirty="0"/>
              <a:t>信息技术的管理失误问题</a:t>
            </a:r>
          </a:p>
        </p:txBody>
      </p:sp>
      <p:pic>
        <p:nvPicPr>
          <p:cNvPr id="6" name="内容占位符 5">
            <a:extLst>
              <a:ext uri="{FF2B5EF4-FFF2-40B4-BE49-F238E27FC236}">
                <a16:creationId xmlns:a16="http://schemas.microsoft.com/office/drawing/2014/main" id="{71EC75CE-3E33-41A6-8329-E64B19D1787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076251" y="952500"/>
            <a:ext cx="6075425" cy="4829963"/>
          </a:xfrm>
          <a:prstGeom prst="rect">
            <a:avLst/>
          </a:prstGeom>
        </p:spPr>
      </p:pic>
    </p:spTree>
    <p:extLst>
      <p:ext uri="{BB962C8B-B14F-4D97-AF65-F5344CB8AC3E}">
        <p14:creationId xmlns:p14="http://schemas.microsoft.com/office/powerpoint/2010/main" val="385326869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5"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6"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标题 1">
            <a:extLst>
              <a:ext uri="{FF2B5EF4-FFF2-40B4-BE49-F238E27FC236}">
                <a16:creationId xmlns:a16="http://schemas.microsoft.com/office/drawing/2014/main" id="{30A6478E-B866-4BCF-996B-951EDD5437D7}"/>
              </a:ext>
            </a:extLst>
          </p:cNvPr>
          <p:cNvSpPr>
            <a:spLocks noGrp="1"/>
          </p:cNvSpPr>
          <p:nvPr>
            <p:ph type="title"/>
          </p:nvPr>
        </p:nvSpPr>
        <p:spPr>
          <a:xfrm>
            <a:off x="535020" y="685800"/>
            <a:ext cx="2780271" cy="5105400"/>
          </a:xfrm>
        </p:spPr>
        <p:txBody>
          <a:bodyPr>
            <a:normAutofit/>
          </a:bodyPr>
          <a:lstStyle/>
          <a:p>
            <a:r>
              <a:rPr lang="zh-CN" altLang="en-US" sz="4000">
                <a:solidFill>
                  <a:srgbClr val="FFFFFF"/>
                </a:solidFill>
              </a:rPr>
              <a:t>医疗信息化如何发挥价值</a:t>
            </a:r>
          </a:p>
        </p:txBody>
      </p:sp>
      <p:graphicFrame>
        <p:nvGraphicFramePr>
          <p:cNvPr id="5" name="内容占位符 2">
            <a:extLst>
              <a:ext uri="{FF2B5EF4-FFF2-40B4-BE49-F238E27FC236}">
                <a16:creationId xmlns:a16="http://schemas.microsoft.com/office/drawing/2014/main" id="{1B945278-F669-4320-A2A4-20EEF5C5E6A9}"/>
              </a:ext>
            </a:extLst>
          </p:cNvPr>
          <p:cNvGraphicFramePr>
            <a:graphicFrameLocks noGrp="1"/>
          </p:cNvGraphicFramePr>
          <p:nvPr>
            <p:ph idx="1"/>
            <p:extLst>
              <p:ext uri="{D42A27DB-BD31-4B8C-83A1-F6EECF244321}">
                <p14:modId xmlns:p14="http://schemas.microsoft.com/office/powerpoint/2010/main" val="1177985245"/>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9730808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2BC1CF5-415C-4DAE-B2C2-A8BF9A1D5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5">
            <a:extLst>
              <a:ext uri="{FF2B5EF4-FFF2-40B4-BE49-F238E27FC236}">
                <a16:creationId xmlns:a16="http://schemas.microsoft.com/office/drawing/2014/main" id="{6C651D0D-A2E7-46B3-BEEA-71161FCA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6">
            <a:extLst>
              <a:ext uri="{FF2B5EF4-FFF2-40B4-BE49-F238E27FC236}">
                <a16:creationId xmlns:a16="http://schemas.microsoft.com/office/drawing/2014/main" id="{9CBEA7DB-1BAC-4A39-817B-82928B7F8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7">
            <a:extLst>
              <a:ext uri="{FF2B5EF4-FFF2-40B4-BE49-F238E27FC236}">
                <a16:creationId xmlns:a16="http://schemas.microsoft.com/office/drawing/2014/main" id="{EADF9EA0-3A2A-4F0A-9C86-FBAB53E9C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8">
            <a:extLst>
              <a:ext uri="{FF2B5EF4-FFF2-40B4-BE49-F238E27FC236}">
                <a16:creationId xmlns:a16="http://schemas.microsoft.com/office/drawing/2014/main" id="{A30A2C81-7CE8-4A85-9E15-548E7F466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258859" y="1118007"/>
            <a:ext cx="5634295"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标题 1">
            <a:extLst>
              <a:ext uri="{FF2B5EF4-FFF2-40B4-BE49-F238E27FC236}">
                <a16:creationId xmlns:a16="http://schemas.microsoft.com/office/drawing/2014/main" id="{E02C7EB4-A87D-4B94-9083-65C8CACEE1BD}"/>
              </a:ext>
            </a:extLst>
          </p:cNvPr>
          <p:cNvSpPr>
            <a:spLocks noGrp="1"/>
          </p:cNvSpPr>
          <p:nvPr>
            <p:ph type="title"/>
          </p:nvPr>
        </p:nvSpPr>
        <p:spPr>
          <a:xfrm>
            <a:off x="1570455" y="1426969"/>
            <a:ext cx="5158973" cy="3005883"/>
          </a:xfrm>
        </p:spPr>
        <p:txBody>
          <a:bodyPr vert="horz" lIns="91440" tIns="45720" rIns="91440" bIns="45720" rtlCol="0" anchor="b">
            <a:normAutofit/>
          </a:bodyPr>
          <a:lstStyle/>
          <a:p>
            <a:r>
              <a:rPr lang="en-US" altLang="zh-CN" sz="5400" kern="1200" dirty="0">
                <a:solidFill>
                  <a:srgbClr val="FFFFFF"/>
                </a:solidFill>
                <a:latin typeface="+mj-lt"/>
                <a:ea typeface="+mj-ea"/>
                <a:cs typeface="+mj-cs"/>
              </a:rPr>
              <a:t>3 </a:t>
            </a:r>
            <a:r>
              <a:rPr lang="zh-CN" altLang="en-US" sz="5400" kern="1200" dirty="0">
                <a:solidFill>
                  <a:srgbClr val="FFFFFF"/>
                </a:solidFill>
                <a:latin typeface="+mj-lt"/>
                <a:ea typeface="+mj-ea"/>
                <a:cs typeface="+mj-cs"/>
              </a:rPr>
              <a:t>物联网与信息不对称</a:t>
            </a:r>
          </a:p>
        </p:txBody>
      </p:sp>
      <p:pic>
        <p:nvPicPr>
          <p:cNvPr id="6" name="Graphic 5">
            <a:extLst>
              <a:ext uri="{FF2B5EF4-FFF2-40B4-BE49-F238E27FC236}">
                <a16:creationId xmlns:a16="http://schemas.microsoft.com/office/drawing/2014/main" id="{548DE9DB-2D8E-445B-A05E-DDB70F9C7B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26518" y="1518980"/>
            <a:ext cx="3966906" cy="3966906"/>
          </a:xfrm>
          <a:prstGeom prst="rect">
            <a:avLst/>
          </a:prstGeom>
        </p:spPr>
      </p:pic>
    </p:spTree>
    <p:extLst>
      <p:ext uri="{BB962C8B-B14F-4D97-AF65-F5344CB8AC3E}">
        <p14:creationId xmlns:p14="http://schemas.microsoft.com/office/powerpoint/2010/main" val="169413219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8DD204-B98E-41EA-93A2-0FB7BA141D07}"/>
              </a:ext>
            </a:extLst>
          </p:cNvPr>
          <p:cNvSpPr>
            <a:spLocks noGrp="1"/>
          </p:cNvSpPr>
          <p:nvPr>
            <p:ph type="title"/>
          </p:nvPr>
        </p:nvSpPr>
        <p:spPr/>
        <p:txBody>
          <a:bodyPr/>
          <a:lstStyle/>
          <a:p>
            <a:r>
              <a:rPr lang="zh-CN" altLang="en-US" dirty="0"/>
              <a:t>物联网与食品追溯</a:t>
            </a:r>
          </a:p>
        </p:txBody>
      </p:sp>
      <p:sp>
        <p:nvSpPr>
          <p:cNvPr id="3" name="内容占位符 2">
            <a:extLst>
              <a:ext uri="{FF2B5EF4-FFF2-40B4-BE49-F238E27FC236}">
                <a16:creationId xmlns:a16="http://schemas.microsoft.com/office/drawing/2014/main" id="{AD96E2A1-805E-4CAB-80DE-5845745A208C}"/>
              </a:ext>
            </a:extLst>
          </p:cNvPr>
          <p:cNvSpPr>
            <a:spLocks noGrp="1"/>
          </p:cNvSpPr>
          <p:nvPr>
            <p:ph idx="1"/>
          </p:nvPr>
        </p:nvSpPr>
        <p:spPr>
          <a:xfrm>
            <a:off x="838200" y="1524000"/>
            <a:ext cx="10515600" cy="4968875"/>
          </a:xfrm>
        </p:spPr>
        <p:txBody>
          <a:bodyPr>
            <a:normAutofit/>
          </a:bodyPr>
          <a:lstStyle/>
          <a:p>
            <a:r>
              <a:rPr lang="zh-CN" altLang="en-US" sz="3200" dirty="0"/>
              <a:t>现实背景</a:t>
            </a:r>
            <a:endParaRPr lang="en-US" altLang="zh-CN" sz="3200" dirty="0"/>
          </a:p>
          <a:p>
            <a:pPr lvl="1"/>
            <a:r>
              <a:rPr lang="zh-CN" altLang="en-US" sz="3200" dirty="0"/>
              <a:t>食品</a:t>
            </a:r>
            <a:r>
              <a:rPr lang="zh-CN" altLang="en-US" sz="3200" dirty="0">
                <a:solidFill>
                  <a:srgbClr val="FF0000"/>
                </a:solidFill>
              </a:rPr>
              <a:t>流通过程</a:t>
            </a:r>
            <a:r>
              <a:rPr lang="zh-CN" altLang="en-US" sz="3200" dirty="0"/>
              <a:t>足够长，充满诸多不确定性，从而带来食品质量、食品安全等问题</a:t>
            </a:r>
            <a:endParaRPr lang="en-US" altLang="zh-CN" sz="3200" dirty="0"/>
          </a:p>
          <a:p>
            <a:pPr lvl="1"/>
            <a:r>
              <a:rPr lang="zh-CN" altLang="en-US" sz="3200" dirty="0"/>
              <a:t>物联网技术有望解决这一议题：</a:t>
            </a:r>
            <a:r>
              <a:rPr lang="zh-CN" altLang="en-US" sz="3200" dirty="0">
                <a:solidFill>
                  <a:srgbClr val="FF0000"/>
                </a:solidFill>
              </a:rPr>
              <a:t>健康食品消费</a:t>
            </a:r>
            <a:endParaRPr lang="en-US" altLang="zh-CN" sz="3200" dirty="0">
              <a:solidFill>
                <a:srgbClr val="FF0000"/>
              </a:solidFill>
            </a:endParaRPr>
          </a:p>
          <a:p>
            <a:r>
              <a:rPr lang="zh-CN" altLang="en-US" sz="3200" dirty="0"/>
              <a:t>基于物联网技术的食品追溯系统</a:t>
            </a:r>
            <a:endParaRPr lang="en-US" altLang="zh-CN" sz="3200" dirty="0"/>
          </a:p>
          <a:p>
            <a:pPr lvl="1"/>
            <a:r>
              <a:rPr lang="zh-CN" altLang="en-US" sz="3200" dirty="0"/>
              <a:t>政府：食品安全</a:t>
            </a:r>
            <a:endParaRPr lang="en-US" altLang="zh-CN" sz="3200" dirty="0"/>
          </a:p>
          <a:p>
            <a:pPr lvl="1"/>
            <a:r>
              <a:rPr lang="zh-CN" altLang="en-US" sz="3200" dirty="0"/>
              <a:t>企业：供应链成本（流通损耗，包括库存、运输等过程）</a:t>
            </a:r>
            <a:endParaRPr lang="en-US" altLang="zh-CN" sz="3200" dirty="0"/>
          </a:p>
          <a:p>
            <a:pPr lvl="1"/>
            <a:r>
              <a:rPr lang="zh-CN" altLang="en-US" sz="3200" dirty="0"/>
              <a:t>消费者：依据追溯信息，判断产品质量</a:t>
            </a:r>
          </a:p>
        </p:txBody>
      </p:sp>
    </p:spTree>
    <p:extLst>
      <p:ext uri="{BB962C8B-B14F-4D97-AF65-F5344CB8AC3E}">
        <p14:creationId xmlns:p14="http://schemas.microsoft.com/office/powerpoint/2010/main" val="97958850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005"/>
            <a:ext cx="10515600" cy="1325563"/>
          </a:xfrm>
        </p:spPr>
        <p:txBody>
          <a:bodyPr/>
          <a:lstStyle/>
          <a:p>
            <a:pPr algn="ctr"/>
            <a:r>
              <a:rPr lang="zh-CN" altLang="en-US" dirty="0"/>
              <a:t>基本经济学假设</a:t>
            </a:r>
            <a:endParaRPr lang="en-US" dirty="0"/>
          </a:p>
        </p:txBody>
      </p:sp>
      <p:sp>
        <p:nvSpPr>
          <p:cNvPr id="3" name="内容占位符 2"/>
          <p:cNvSpPr>
            <a:spLocks noGrp="1"/>
          </p:cNvSpPr>
          <p:nvPr>
            <p:ph idx="1"/>
          </p:nvPr>
        </p:nvSpPr>
        <p:spPr>
          <a:xfrm>
            <a:off x="838200" y="3977641"/>
            <a:ext cx="10515600" cy="2199322"/>
          </a:xfrm>
        </p:spPr>
        <p:txBody>
          <a:bodyPr>
            <a:normAutofit/>
          </a:bodyPr>
          <a:lstStyle/>
          <a:p>
            <a:r>
              <a:rPr lang="zh-CN" altLang="en-US" sz="3200" dirty="0"/>
              <a:t>信息是</a:t>
            </a:r>
            <a:r>
              <a:rPr lang="zh-CN" altLang="en-US" sz="3200" dirty="0">
                <a:solidFill>
                  <a:srgbClr val="FF0000"/>
                </a:solidFill>
              </a:rPr>
              <a:t>充分</a:t>
            </a:r>
            <a:r>
              <a:rPr lang="zh-CN" altLang="en-US" sz="3200" dirty="0"/>
              <a:t>的</a:t>
            </a:r>
            <a:endParaRPr lang="en-US" altLang="zh-CN" sz="3200" dirty="0"/>
          </a:p>
          <a:p>
            <a:r>
              <a:rPr lang="zh-CN" altLang="en-US" sz="3200" dirty="0"/>
              <a:t>信息获取是</a:t>
            </a:r>
            <a:r>
              <a:rPr lang="zh-CN" altLang="en-US" sz="3200" dirty="0">
                <a:solidFill>
                  <a:srgbClr val="FF0000"/>
                </a:solidFill>
              </a:rPr>
              <a:t>零成本</a:t>
            </a:r>
            <a:r>
              <a:rPr lang="zh-CN" altLang="en-US" sz="3200" dirty="0"/>
              <a:t>的</a:t>
            </a:r>
            <a:endParaRPr lang="en-US" sz="3200" dirty="0"/>
          </a:p>
        </p:txBody>
      </p:sp>
      <p:grpSp>
        <p:nvGrpSpPr>
          <p:cNvPr id="8" name="组合 7">
            <a:extLst>
              <a:ext uri="{FF2B5EF4-FFF2-40B4-BE49-F238E27FC236}">
                <a16:creationId xmlns:a16="http://schemas.microsoft.com/office/drawing/2014/main" id="{202C0669-253D-4FDC-BCB5-2B5A7E74814F}"/>
              </a:ext>
            </a:extLst>
          </p:cNvPr>
          <p:cNvGrpSpPr/>
          <p:nvPr/>
        </p:nvGrpSpPr>
        <p:grpSpPr>
          <a:xfrm>
            <a:off x="2865120" y="2222040"/>
            <a:ext cx="6736082" cy="1082009"/>
            <a:chOff x="2255520" y="2077751"/>
            <a:chExt cx="6736082" cy="1082009"/>
          </a:xfrm>
        </p:grpSpPr>
        <p:sp>
          <p:nvSpPr>
            <p:cNvPr id="4" name="椭圆 3">
              <a:extLst>
                <a:ext uri="{FF2B5EF4-FFF2-40B4-BE49-F238E27FC236}">
                  <a16:creationId xmlns:a16="http://schemas.microsoft.com/office/drawing/2014/main" id="{0A074FF7-A2C5-4AE7-B68F-4E714BF2780C}"/>
                </a:ext>
              </a:extLst>
            </p:cNvPr>
            <p:cNvSpPr/>
            <p:nvPr/>
          </p:nvSpPr>
          <p:spPr>
            <a:xfrm>
              <a:off x="7101842" y="2214880"/>
              <a:ext cx="1889760" cy="94488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需求方</a:t>
              </a:r>
            </a:p>
          </p:txBody>
        </p:sp>
        <p:sp>
          <p:nvSpPr>
            <p:cNvPr id="5" name="椭圆 4">
              <a:extLst>
                <a:ext uri="{FF2B5EF4-FFF2-40B4-BE49-F238E27FC236}">
                  <a16:creationId xmlns:a16="http://schemas.microsoft.com/office/drawing/2014/main" id="{C94F04B1-B288-4BFA-8AB0-48C1BC765D99}"/>
                </a:ext>
              </a:extLst>
            </p:cNvPr>
            <p:cNvSpPr/>
            <p:nvPr/>
          </p:nvSpPr>
          <p:spPr>
            <a:xfrm>
              <a:off x="2255520" y="2214880"/>
              <a:ext cx="1889760" cy="94488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供给方</a:t>
              </a:r>
            </a:p>
          </p:txBody>
        </p:sp>
        <p:cxnSp>
          <p:nvCxnSpPr>
            <p:cNvPr id="6" name="直接箭头连接符 5">
              <a:extLst>
                <a:ext uri="{FF2B5EF4-FFF2-40B4-BE49-F238E27FC236}">
                  <a16:creationId xmlns:a16="http://schemas.microsoft.com/office/drawing/2014/main" id="{38831D42-D34E-44D9-AC99-1A6BE19E0F1A}"/>
                </a:ext>
              </a:extLst>
            </p:cNvPr>
            <p:cNvCxnSpPr>
              <a:stCxn id="5" idx="6"/>
              <a:endCxn id="4" idx="2"/>
            </p:cNvCxnSpPr>
            <p:nvPr/>
          </p:nvCxnSpPr>
          <p:spPr>
            <a:xfrm>
              <a:off x="4145280" y="2687320"/>
              <a:ext cx="2956562" cy="0"/>
            </a:xfrm>
            <a:prstGeom prst="straightConnector1">
              <a:avLst/>
            </a:prstGeom>
            <a:ln w="1905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7" name="文本框 6">
              <a:extLst>
                <a:ext uri="{FF2B5EF4-FFF2-40B4-BE49-F238E27FC236}">
                  <a16:creationId xmlns:a16="http://schemas.microsoft.com/office/drawing/2014/main" id="{A0119013-2A28-4E01-ABC1-9FA19A39847D}"/>
                </a:ext>
              </a:extLst>
            </p:cNvPr>
            <p:cNvSpPr txBox="1"/>
            <p:nvPr/>
          </p:nvSpPr>
          <p:spPr>
            <a:xfrm>
              <a:off x="4846321" y="2077751"/>
              <a:ext cx="168656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市场</a:t>
              </a:r>
            </a:p>
          </p:txBody>
        </p:sp>
      </p:grpSp>
    </p:spTree>
    <p:extLst>
      <p:ext uri="{BB962C8B-B14F-4D97-AF65-F5344CB8AC3E}">
        <p14:creationId xmlns:p14="http://schemas.microsoft.com/office/powerpoint/2010/main" val="180995056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005"/>
            <a:ext cx="10515600" cy="1325563"/>
          </a:xfrm>
        </p:spPr>
        <p:txBody>
          <a:bodyPr/>
          <a:lstStyle/>
          <a:p>
            <a:pPr algn="ctr"/>
            <a:r>
              <a:rPr lang="zh-CN" altLang="en-US" dirty="0"/>
              <a:t>信息不对称理论</a:t>
            </a:r>
            <a:endParaRPr lang="en-US" dirty="0"/>
          </a:p>
        </p:txBody>
      </p:sp>
      <p:sp>
        <p:nvSpPr>
          <p:cNvPr id="3" name="内容占位符 2"/>
          <p:cNvSpPr>
            <a:spLocks noGrp="1"/>
          </p:cNvSpPr>
          <p:nvPr>
            <p:ph idx="1"/>
          </p:nvPr>
        </p:nvSpPr>
        <p:spPr>
          <a:xfrm>
            <a:off x="838200" y="3632200"/>
            <a:ext cx="10515600" cy="2819397"/>
          </a:xfrm>
        </p:spPr>
        <p:txBody>
          <a:bodyPr>
            <a:noAutofit/>
          </a:bodyPr>
          <a:lstStyle/>
          <a:p>
            <a:r>
              <a:rPr lang="zh-CN" altLang="en-US" sz="3200" dirty="0"/>
              <a:t>信息类别：公开信息与</a:t>
            </a:r>
            <a:r>
              <a:rPr lang="zh-CN" altLang="en-US" sz="3200" dirty="0">
                <a:solidFill>
                  <a:srgbClr val="FF0000"/>
                </a:solidFill>
              </a:rPr>
              <a:t>私有信息</a:t>
            </a:r>
            <a:r>
              <a:rPr lang="zh-CN" altLang="en-US" sz="3200" dirty="0"/>
              <a:t>（</a:t>
            </a:r>
            <a:r>
              <a:rPr lang="en-US" altLang="zh-CN" sz="3200" dirty="0"/>
              <a:t>private information</a:t>
            </a:r>
            <a:r>
              <a:rPr lang="zh-CN" altLang="en-US" sz="3200" dirty="0"/>
              <a:t>）</a:t>
            </a:r>
            <a:endParaRPr lang="en-US" altLang="zh-CN" sz="3200" dirty="0"/>
          </a:p>
          <a:p>
            <a:r>
              <a:rPr lang="zh-CN" altLang="en-US" sz="3200" dirty="0"/>
              <a:t>信息不对称：双方私有信息</a:t>
            </a:r>
            <a:r>
              <a:rPr lang="zh-CN" altLang="en-US" sz="3200" dirty="0">
                <a:solidFill>
                  <a:srgbClr val="FF0000"/>
                </a:solidFill>
              </a:rPr>
              <a:t>不对称</a:t>
            </a:r>
            <a:endParaRPr lang="en-US" altLang="zh-CN" sz="3200" dirty="0">
              <a:solidFill>
                <a:srgbClr val="FF0000"/>
              </a:solidFill>
            </a:endParaRPr>
          </a:p>
          <a:p>
            <a:r>
              <a:rPr lang="zh-CN" altLang="en-US" sz="3200" dirty="0"/>
              <a:t>案例：健康食品市场（卖方）、二手车市场（卖方）、医疗保险市场（买方）</a:t>
            </a:r>
            <a:endParaRPr lang="en-US" altLang="zh-CN" sz="3200" dirty="0"/>
          </a:p>
          <a:p>
            <a:r>
              <a:rPr lang="zh-CN" altLang="en-US" sz="3200" dirty="0"/>
              <a:t>市场结果：</a:t>
            </a:r>
            <a:r>
              <a:rPr lang="zh-CN" altLang="en-US" sz="3200" dirty="0">
                <a:solidFill>
                  <a:srgbClr val="FF0000"/>
                </a:solidFill>
              </a:rPr>
              <a:t>柠檬市场</a:t>
            </a:r>
            <a:r>
              <a:rPr lang="zh-CN" altLang="en-US" sz="3200" dirty="0"/>
              <a:t>，劣币驱逐良币</a:t>
            </a:r>
            <a:endParaRPr lang="en-US" sz="3200" dirty="0"/>
          </a:p>
        </p:txBody>
      </p:sp>
      <p:grpSp>
        <p:nvGrpSpPr>
          <p:cNvPr id="8" name="组合 7">
            <a:extLst>
              <a:ext uri="{FF2B5EF4-FFF2-40B4-BE49-F238E27FC236}">
                <a16:creationId xmlns:a16="http://schemas.microsoft.com/office/drawing/2014/main" id="{202C0669-253D-4FDC-BCB5-2B5A7E74814F}"/>
              </a:ext>
            </a:extLst>
          </p:cNvPr>
          <p:cNvGrpSpPr/>
          <p:nvPr/>
        </p:nvGrpSpPr>
        <p:grpSpPr>
          <a:xfrm>
            <a:off x="2255520" y="2077751"/>
            <a:ext cx="6736082" cy="1082009"/>
            <a:chOff x="2255520" y="2077751"/>
            <a:chExt cx="6736082" cy="1082009"/>
          </a:xfrm>
        </p:grpSpPr>
        <p:sp>
          <p:nvSpPr>
            <p:cNvPr id="4" name="椭圆 3">
              <a:extLst>
                <a:ext uri="{FF2B5EF4-FFF2-40B4-BE49-F238E27FC236}">
                  <a16:creationId xmlns:a16="http://schemas.microsoft.com/office/drawing/2014/main" id="{0A074FF7-A2C5-4AE7-B68F-4E714BF2780C}"/>
                </a:ext>
              </a:extLst>
            </p:cNvPr>
            <p:cNvSpPr/>
            <p:nvPr/>
          </p:nvSpPr>
          <p:spPr>
            <a:xfrm>
              <a:off x="7101842" y="2214880"/>
              <a:ext cx="1889760" cy="94488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需求方</a:t>
              </a:r>
            </a:p>
          </p:txBody>
        </p:sp>
        <p:sp>
          <p:nvSpPr>
            <p:cNvPr id="5" name="椭圆 4">
              <a:extLst>
                <a:ext uri="{FF2B5EF4-FFF2-40B4-BE49-F238E27FC236}">
                  <a16:creationId xmlns:a16="http://schemas.microsoft.com/office/drawing/2014/main" id="{C94F04B1-B288-4BFA-8AB0-48C1BC765D99}"/>
                </a:ext>
              </a:extLst>
            </p:cNvPr>
            <p:cNvSpPr/>
            <p:nvPr/>
          </p:nvSpPr>
          <p:spPr>
            <a:xfrm>
              <a:off x="2255520" y="2214880"/>
              <a:ext cx="1889760" cy="94488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供给方</a:t>
              </a:r>
            </a:p>
          </p:txBody>
        </p:sp>
        <p:cxnSp>
          <p:nvCxnSpPr>
            <p:cNvPr id="6" name="直接箭头连接符 5">
              <a:extLst>
                <a:ext uri="{FF2B5EF4-FFF2-40B4-BE49-F238E27FC236}">
                  <a16:creationId xmlns:a16="http://schemas.microsoft.com/office/drawing/2014/main" id="{38831D42-D34E-44D9-AC99-1A6BE19E0F1A}"/>
                </a:ext>
              </a:extLst>
            </p:cNvPr>
            <p:cNvCxnSpPr>
              <a:stCxn id="5" idx="6"/>
              <a:endCxn id="4" idx="2"/>
            </p:cNvCxnSpPr>
            <p:nvPr/>
          </p:nvCxnSpPr>
          <p:spPr>
            <a:xfrm>
              <a:off x="4145280" y="2687320"/>
              <a:ext cx="2956562" cy="0"/>
            </a:xfrm>
            <a:prstGeom prst="straightConnector1">
              <a:avLst/>
            </a:prstGeom>
            <a:ln w="1905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7" name="文本框 6">
              <a:extLst>
                <a:ext uri="{FF2B5EF4-FFF2-40B4-BE49-F238E27FC236}">
                  <a16:creationId xmlns:a16="http://schemas.microsoft.com/office/drawing/2014/main" id="{A0119013-2A28-4E01-ABC1-9FA19A39847D}"/>
                </a:ext>
              </a:extLst>
            </p:cNvPr>
            <p:cNvSpPr txBox="1"/>
            <p:nvPr/>
          </p:nvSpPr>
          <p:spPr>
            <a:xfrm>
              <a:off x="4846321" y="2077751"/>
              <a:ext cx="168656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市场</a:t>
              </a:r>
            </a:p>
          </p:txBody>
        </p:sp>
      </p:grpSp>
    </p:spTree>
    <p:extLst>
      <p:ext uri="{BB962C8B-B14F-4D97-AF65-F5344CB8AC3E}">
        <p14:creationId xmlns:p14="http://schemas.microsoft.com/office/powerpoint/2010/main" val="36140612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2" name="标题 1">
            <a:extLst>
              <a:ext uri="{FF2B5EF4-FFF2-40B4-BE49-F238E27FC236}">
                <a16:creationId xmlns:a16="http://schemas.microsoft.com/office/drawing/2014/main" id="{B021057A-9EBB-47B7-B7D3-61DED11E53AE}"/>
              </a:ext>
            </a:extLst>
          </p:cNvPr>
          <p:cNvSpPr>
            <a:spLocks noGrp="1"/>
          </p:cNvSpPr>
          <p:nvPr>
            <p:ph type="title"/>
          </p:nvPr>
        </p:nvSpPr>
        <p:spPr>
          <a:xfrm>
            <a:off x="943277" y="712269"/>
            <a:ext cx="3370998" cy="5502264"/>
          </a:xfrm>
        </p:spPr>
        <p:txBody>
          <a:bodyPr>
            <a:normAutofit/>
          </a:bodyPr>
          <a:lstStyle/>
          <a:p>
            <a:r>
              <a:rPr lang="zh-CN" altLang="en-US" dirty="0">
                <a:solidFill>
                  <a:srgbClr val="FFFFFF"/>
                </a:solidFill>
              </a:rPr>
              <a:t>商业医疗保险案例</a:t>
            </a:r>
          </a:p>
        </p:txBody>
      </p:sp>
      <p:cxnSp>
        <p:nvCxnSpPr>
          <p:cNvPr id="15" name="Straight Connector 11">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16" name="内容占位符 2">
            <a:extLst>
              <a:ext uri="{FF2B5EF4-FFF2-40B4-BE49-F238E27FC236}">
                <a16:creationId xmlns:a16="http://schemas.microsoft.com/office/drawing/2014/main" id="{EC282BED-14CC-4078-AC8B-574360AFF590}"/>
              </a:ext>
            </a:extLst>
          </p:cNvPr>
          <p:cNvGraphicFramePr>
            <a:graphicFrameLocks noGrp="1"/>
          </p:cNvGraphicFramePr>
          <p:nvPr>
            <p:ph idx="1"/>
            <p:extLst>
              <p:ext uri="{D42A27DB-BD31-4B8C-83A1-F6EECF244321}">
                <p14:modId xmlns:p14="http://schemas.microsoft.com/office/powerpoint/2010/main" val="161360082"/>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560478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2" name="标题 1">
            <a:extLst>
              <a:ext uri="{FF2B5EF4-FFF2-40B4-BE49-F238E27FC236}">
                <a16:creationId xmlns:a16="http://schemas.microsoft.com/office/drawing/2014/main" id="{455B23BF-1C54-46A2-AC64-75763E0E4705}"/>
              </a:ext>
            </a:extLst>
          </p:cNvPr>
          <p:cNvSpPr>
            <a:spLocks noGrp="1"/>
          </p:cNvSpPr>
          <p:nvPr>
            <p:ph type="title"/>
          </p:nvPr>
        </p:nvSpPr>
        <p:spPr>
          <a:xfrm>
            <a:off x="943277" y="712269"/>
            <a:ext cx="3370998" cy="5502264"/>
          </a:xfrm>
        </p:spPr>
        <p:txBody>
          <a:bodyPr>
            <a:normAutofit/>
          </a:bodyPr>
          <a:lstStyle/>
          <a:p>
            <a:r>
              <a:rPr lang="zh-CN" altLang="en-US">
                <a:solidFill>
                  <a:srgbClr val="FFFFFF"/>
                </a:solidFill>
              </a:rPr>
              <a:t>逆向选择（</a:t>
            </a:r>
            <a:r>
              <a:rPr lang="en-US" altLang="zh-CN">
                <a:solidFill>
                  <a:srgbClr val="FFFFFF"/>
                </a:solidFill>
              </a:rPr>
              <a:t>adverse selection</a:t>
            </a:r>
            <a:r>
              <a:rPr lang="zh-CN" altLang="en-US">
                <a:solidFill>
                  <a:srgbClr val="FFFFFF"/>
                </a:solidFill>
              </a:rPr>
              <a:t>）</a:t>
            </a:r>
          </a:p>
        </p:txBody>
      </p:sp>
      <p:cxnSp>
        <p:nvCxnSpPr>
          <p:cNvPr id="12" name="Straight Connector 11">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内容占位符 2">
            <a:extLst>
              <a:ext uri="{FF2B5EF4-FFF2-40B4-BE49-F238E27FC236}">
                <a16:creationId xmlns:a16="http://schemas.microsoft.com/office/drawing/2014/main" id="{503247DD-DF37-497B-9E61-F6EC08DEE553}"/>
              </a:ext>
            </a:extLst>
          </p:cNvPr>
          <p:cNvGraphicFramePr>
            <a:graphicFrameLocks noGrp="1"/>
          </p:cNvGraphicFramePr>
          <p:nvPr>
            <p:ph idx="1"/>
            <p:extLst/>
          </p:nvPr>
        </p:nvGraphicFramePr>
        <p:xfrm>
          <a:off x="5280024" y="642938"/>
          <a:ext cx="6566535"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5268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智慧医疗-物联网物联网解决方案服务商-深圳航大物联网技术研究院">
            <a:extLst>
              <a:ext uri="{FF2B5EF4-FFF2-40B4-BE49-F238E27FC236}">
                <a16:creationId xmlns:a16="http://schemas.microsoft.com/office/drawing/2014/main" id="{62070880-326A-433D-8706-5F83FD706E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2720" y="247967"/>
            <a:ext cx="6642162" cy="4320000"/>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a:extLst>
              <a:ext uri="{FF2B5EF4-FFF2-40B4-BE49-F238E27FC236}">
                <a16:creationId xmlns:a16="http://schemas.microsoft.com/office/drawing/2014/main" id="{BD8ADFB6-30E0-4BF0-801F-E974AF704A54}"/>
              </a:ext>
            </a:extLst>
          </p:cNvPr>
          <p:cNvSpPr txBox="1">
            <a:spLocks/>
          </p:cNvSpPr>
          <p:nvPr/>
        </p:nvSpPr>
        <p:spPr>
          <a:xfrm>
            <a:off x="640080" y="4958802"/>
            <a:ext cx="11165840" cy="17671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FF0000"/>
                </a:solidFill>
              </a:rPr>
              <a:t>传感器</a:t>
            </a:r>
            <a:r>
              <a:rPr lang="zh-CN" altLang="en-US" dirty="0"/>
              <a:t>：压力传感器（卧室床垫下、卫生间马桶下）、水雾传感器（卫浴间）、红外传感器、智能手环（睡眠、运动、心率、定位、报警）、家用电器（智能家居系列，冰箱、烤箱</a:t>
            </a:r>
            <a:r>
              <a:rPr lang="en-US" altLang="zh-CN" dirty="0"/>
              <a:t>…</a:t>
            </a:r>
            <a:r>
              <a:rPr lang="zh-CN" altLang="en-US" dirty="0"/>
              <a:t>）</a:t>
            </a:r>
            <a:endParaRPr lang="en-US" altLang="zh-CN" dirty="0"/>
          </a:p>
          <a:p>
            <a:r>
              <a:rPr lang="zh-CN" altLang="en-US" dirty="0">
                <a:solidFill>
                  <a:srgbClr val="FF0000"/>
                </a:solidFill>
              </a:rPr>
              <a:t>医用设备</a:t>
            </a:r>
            <a:r>
              <a:rPr lang="zh-CN" altLang="en-US" dirty="0"/>
              <a:t>：血压、血氧、血糖仪</a:t>
            </a:r>
          </a:p>
        </p:txBody>
      </p:sp>
    </p:spTree>
    <p:extLst>
      <p:ext uri="{BB962C8B-B14F-4D97-AF65-F5344CB8AC3E}">
        <p14:creationId xmlns:p14="http://schemas.microsoft.com/office/powerpoint/2010/main" val="143648008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8192D2-9A26-440E-9BA3-AEACE67F5DDC}"/>
              </a:ext>
            </a:extLst>
          </p:cNvPr>
          <p:cNvSpPr>
            <a:spLocks noGrp="1"/>
          </p:cNvSpPr>
          <p:nvPr>
            <p:ph type="title"/>
          </p:nvPr>
        </p:nvSpPr>
        <p:spPr/>
        <p:txBody>
          <a:bodyPr/>
          <a:lstStyle/>
          <a:p>
            <a:pPr algn="ctr"/>
            <a:r>
              <a:rPr lang="zh-CN" altLang="en-US" dirty="0"/>
              <a:t>道德风险（</a:t>
            </a:r>
            <a:r>
              <a:rPr lang="en-US" altLang="zh-CN" dirty="0"/>
              <a:t>moral hazard</a:t>
            </a:r>
            <a:r>
              <a:rPr lang="zh-CN" altLang="en-US" dirty="0"/>
              <a:t>）</a:t>
            </a:r>
          </a:p>
        </p:txBody>
      </p:sp>
      <p:sp>
        <p:nvSpPr>
          <p:cNvPr id="3" name="内容占位符 2">
            <a:extLst>
              <a:ext uri="{FF2B5EF4-FFF2-40B4-BE49-F238E27FC236}">
                <a16:creationId xmlns:a16="http://schemas.microsoft.com/office/drawing/2014/main" id="{EF14AA1E-A14D-42D6-901F-10639A6A87A4}"/>
              </a:ext>
            </a:extLst>
          </p:cNvPr>
          <p:cNvSpPr>
            <a:spLocks noGrp="1"/>
          </p:cNvSpPr>
          <p:nvPr>
            <p:ph idx="1"/>
          </p:nvPr>
        </p:nvSpPr>
        <p:spPr>
          <a:xfrm>
            <a:off x="838200" y="1690688"/>
            <a:ext cx="10515600" cy="4351338"/>
          </a:xfrm>
        </p:spPr>
        <p:txBody>
          <a:bodyPr>
            <a:noAutofit/>
          </a:bodyPr>
          <a:lstStyle/>
          <a:p>
            <a:r>
              <a:rPr lang="zh-CN" altLang="en-US" sz="3200" dirty="0"/>
              <a:t>含义：参与合约的一方可能改变行为，从而损害到另一方的利益</a:t>
            </a:r>
            <a:endParaRPr lang="en-US" altLang="zh-CN" sz="3200" dirty="0"/>
          </a:p>
          <a:p>
            <a:r>
              <a:rPr lang="zh-CN" altLang="en-US" sz="3200" dirty="0"/>
              <a:t>逻辑：</a:t>
            </a:r>
            <a:endParaRPr lang="en-US" altLang="zh-CN" sz="3200" dirty="0"/>
          </a:p>
          <a:p>
            <a:pPr marL="971550" lvl="1" indent="-514350">
              <a:buFont typeface="+mj-ea"/>
              <a:buAutoNum type="circleNumDbPlain"/>
            </a:pPr>
            <a:r>
              <a:rPr lang="zh-CN" altLang="en-US" sz="3200" dirty="0"/>
              <a:t>投保人的行为所产生的后果，由商业医疗保险公司部分或全部承担</a:t>
            </a:r>
            <a:endParaRPr lang="en-US" altLang="zh-CN" sz="3200" dirty="0"/>
          </a:p>
          <a:p>
            <a:pPr marL="971550" lvl="1" indent="-514350">
              <a:buFont typeface="+mj-ea"/>
              <a:buAutoNum type="circleNumDbPlain"/>
            </a:pPr>
            <a:r>
              <a:rPr lang="zh-CN" altLang="en-US" sz="3200" dirty="0"/>
              <a:t>参与合约的一方</a:t>
            </a:r>
            <a:r>
              <a:rPr lang="zh-CN" altLang="en-US" sz="3200" dirty="0">
                <a:solidFill>
                  <a:srgbClr val="FF0000"/>
                </a:solidFill>
              </a:rPr>
              <a:t>行动</a:t>
            </a:r>
            <a:r>
              <a:rPr lang="zh-CN" altLang="en-US" sz="3200" dirty="0"/>
              <a:t>（投保人），而另一方</a:t>
            </a:r>
            <a:r>
              <a:rPr lang="zh-CN" altLang="en-US" sz="3200" dirty="0">
                <a:solidFill>
                  <a:srgbClr val="FF0000"/>
                </a:solidFill>
              </a:rPr>
              <a:t>承担后果</a:t>
            </a:r>
            <a:r>
              <a:rPr lang="zh-CN" altLang="en-US" sz="3200" dirty="0"/>
              <a:t>（保险公司）</a:t>
            </a:r>
            <a:endParaRPr lang="en-US" altLang="zh-CN" sz="3200" dirty="0"/>
          </a:p>
          <a:p>
            <a:pPr marL="971550" lvl="1" indent="-514350">
              <a:buFont typeface="+mj-ea"/>
              <a:buAutoNum type="circleNumDbPlain"/>
            </a:pPr>
            <a:r>
              <a:rPr lang="zh-CN" altLang="en-US" sz="3200" dirty="0"/>
              <a:t>因而，投保人缺乏不违约的激励，其行为只能仰赖其</a:t>
            </a:r>
            <a:r>
              <a:rPr lang="zh-CN" altLang="en-US" sz="3200" dirty="0">
                <a:solidFill>
                  <a:srgbClr val="FF0000"/>
                </a:solidFill>
              </a:rPr>
              <a:t>道德自律</a:t>
            </a:r>
            <a:r>
              <a:rPr lang="zh-CN" altLang="en-US" sz="3200" dirty="0"/>
              <a:t>。商业医疗保险市场存在道德风险</a:t>
            </a:r>
          </a:p>
        </p:txBody>
      </p:sp>
    </p:spTree>
    <p:extLst>
      <p:ext uri="{BB962C8B-B14F-4D97-AF65-F5344CB8AC3E}">
        <p14:creationId xmlns:p14="http://schemas.microsoft.com/office/powerpoint/2010/main" val="253915736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F493C7-C48A-4FC0-86D9-B2C719B359C1}"/>
              </a:ext>
            </a:extLst>
          </p:cNvPr>
          <p:cNvSpPr>
            <a:spLocks noGrp="1"/>
          </p:cNvSpPr>
          <p:nvPr>
            <p:ph type="title"/>
          </p:nvPr>
        </p:nvSpPr>
        <p:spPr/>
        <p:txBody>
          <a:bodyPr/>
          <a:lstStyle/>
          <a:p>
            <a:pPr algn="ctr"/>
            <a:r>
              <a:rPr lang="zh-CN" altLang="en-US" dirty="0"/>
              <a:t>道德风险（</a:t>
            </a:r>
            <a:r>
              <a:rPr lang="en-US" altLang="zh-CN" dirty="0"/>
              <a:t>moral hazard</a:t>
            </a:r>
            <a:r>
              <a:rPr lang="zh-CN" altLang="en-US" dirty="0"/>
              <a:t>）</a:t>
            </a:r>
          </a:p>
        </p:txBody>
      </p:sp>
      <p:sp>
        <p:nvSpPr>
          <p:cNvPr id="5" name="文本占位符 4">
            <a:extLst>
              <a:ext uri="{FF2B5EF4-FFF2-40B4-BE49-F238E27FC236}">
                <a16:creationId xmlns:a16="http://schemas.microsoft.com/office/drawing/2014/main" id="{B50DD02E-7C31-4B4A-95B7-15DDFF18C049}"/>
              </a:ext>
            </a:extLst>
          </p:cNvPr>
          <p:cNvSpPr>
            <a:spLocks noGrp="1"/>
          </p:cNvSpPr>
          <p:nvPr>
            <p:ph type="body" idx="1"/>
          </p:nvPr>
        </p:nvSpPr>
        <p:spPr>
          <a:xfrm>
            <a:off x="839788" y="1808480"/>
            <a:ext cx="5157787" cy="1417955"/>
          </a:xfrm>
        </p:spPr>
        <p:txBody>
          <a:bodyPr>
            <a:normAutofit/>
          </a:bodyPr>
          <a:lstStyle/>
          <a:p>
            <a:pPr algn="ctr"/>
            <a:r>
              <a:rPr lang="zh-CN" altLang="en-US" sz="3200" dirty="0"/>
              <a:t>事前道德风险</a:t>
            </a:r>
            <a:endParaRPr lang="en-US" altLang="zh-CN" sz="3200" dirty="0"/>
          </a:p>
          <a:p>
            <a:pPr algn="ctr"/>
            <a:r>
              <a:rPr lang="zh-CN" altLang="en-US" sz="3200" dirty="0"/>
              <a:t>（</a:t>
            </a:r>
            <a:r>
              <a:rPr lang="en-US" altLang="zh-CN" sz="3200" dirty="0"/>
              <a:t>ex ante moral hazard</a:t>
            </a:r>
            <a:r>
              <a:rPr lang="zh-CN" altLang="en-US" sz="3200" dirty="0"/>
              <a:t>）</a:t>
            </a:r>
          </a:p>
        </p:txBody>
      </p:sp>
      <p:sp>
        <p:nvSpPr>
          <p:cNvPr id="6" name="内容占位符 5">
            <a:extLst>
              <a:ext uri="{FF2B5EF4-FFF2-40B4-BE49-F238E27FC236}">
                <a16:creationId xmlns:a16="http://schemas.microsoft.com/office/drawing/2014/main" id="{C76D8B34-38B2-4717-B03D-4BEE4808CCA4}"/>
              </a:ext>
            </a:extLst>
          </p:cNvPr>
          <p:cNvSpPr>
            <a:spLocks noGrp="1"/>
          </p:cNvSpPr>
          <p:nvPr>
            <p:ph sz="half" idx="2"/>
          </p:nvPr>
        </p:nvSpPr>
        <p:spPr>
          <a:xfrm>
            <a:off x="839788" y="3409315"/>
            <a:ext cx="5157787" cy="2168525"/>
          </a:xfrm>
        </p:spPr>
        <p:txBody>
          <a:bodyPr>
            <a:normAutofit/>
          </a:bodyPr>
          <a:lstStyle/>
          <a:p>
            <a:r>
              <a:rPr lang="zh-CN" altLang="en-US" sz="3200" dirty="0"/>
              <a:t>投保人预防疾病和健康管理的诱因降低</a:t>
            </a:r>
            <a:endParaRPr lang="en-US" altLang="zh-CN" sz="3200" dirty="0"/>
          </a:p>
          <a:p>
            <a:r>
              <a:rPr lang="zh-CN" altLang="en-US" sz="3200" dirty="0"/>
              <a:t>患病概率会升高</a:t>
            </a:r>
          </a:p>
        </p:txBody>
      </p:sp>
      <p:sp>
        <p:nvSpPr>
          <p:cNvPr id="7" name="文本占位符 6">
            <a:extLst>
              <a:ext uri="{FF2B5EF4-FFF2-40B4-BE49-F238E27FC236}">
                <a16:creationId xmlns:a16="http://schemas.microsoft.com/office/drawing/2014/main" id="{2D7AB45D-9A9F-41C6-A000-94F30109EDD6}"/>
              </a:ext>
            </a:extLst>
          </p:cNvPr>
          <p:cNvSpPr>
            <a:spLocks noGrp="1"/>
          </p:cNvSpPr>
          <p:nvPr>
            <p:ph type="body" sz="quarter" idx="3"/>
          </p:nvPr>
        </p:nvSpPr>
        <p:spPr>
          <a:xfrm>
            <a:off x="6172200" y="1900872"/>
            <a:ext cx="5183188" cy="1325563"/>
          </a:xfrm>
        </p:spPr>
        <p:txBody>
          <a:bodyPr>
            <a:normAutofit/>
          </a:bodyPr>
          <a:lstStyle/>
          <a:p>
            <a:pPr algn="ctr"/>
            <a:r>
              <a:rPr lang="zh-CN" altLang="en-US" sz="3200" dirty="0"/>
              <a:t>事后道德风险</a:t>
            </a:r>
            <a:endParaRPr lang="en-US" altLang="zh-CN" sz="3200" dirty="0"/>
          </a:p>
          <a:p>
            <a:pPr algn="ctr"/>
            <a:r>
              <a:rPr lang="zh-CN" altLang="en-US" sz="3200" dirty="0"/>
              <a:t>（</a:t>
            </a:r>
            <a:r>
              <a:rPr lang="en-US" altLang="zh-CN" sz="3200" dirty="0"/>
              <a:t>ex post moral hazard</a:t>
            </a:r>
            <a:r>
              <a:rPr lang="zh-CN" altLang="en-US" sz="3200" dirty="0"/>
              <a:t>）</a:t>
            </a:r>
          </a:p>
        </p:txBody>
      </p:sp>
      <p:sp>
        <p:nvSpPr>
          <p:cNvPr id="8" name="内容占位符 7">
            <a:extLst>
              <a:ext uri="{FF2B5EF4-FFF2-40B4-BE49-F238E27FC236}">
                <a16:creationId xmlns:a16="http://schemas.microsoft.com/office/drawing/2014/main" id="{A1BED26A-CFC5-4336-BD2A-1E666EFAE66E}"/>
              </a:ext>
            </a:extLst>
          </p:cNvPr>
          <p:cNvSpPr>
            <a:spLocks noGrp="1"/>
          </p:cNvSpPr>
          <p:nvPr>
            <p:ph sz="quarter" idx="4"/>
          </p:nvPr>
        </p:nvSpPr>
        <p:spPr>
          <a:xfrm>
            <a:off x="6172200" y="3409315"/>
            <a:ext cx="5183188" cy="2168525"/>
          </a:xfrm>
        </p:spPr>
        <p:txBody>
          <a:bodyPr>
            <a:normAutofit/>
          </a:bodyPr>
          <a:lstStyle/>
          <a:p>
            <a:r>
              <a:rPr lang="zh-CN" altLang="en-US" sz="3200" dirty="0"/>
              <a:t>刺激医疗需求，即便是不必要的需求</a:t>
            </a:r>
            <a:endParaRPr lang="en-US" altLang="zh-CN" sz="3200" dirty="0"/>
          </a:p>
          <a:p>
            <a:r>
              <a:rPr lang="zh-CN" altLang="en-US" sz="3200" dirty="0"/>
              <a:t>产生过度医疗行为</a:t>
            </a:r>
          </a:p>
        </p:txBody>
      </p:sp>
    </p:spTree>
    <p:extLst>
      <p:ext uri="{BB962C8B-B14F-4D97-AF65-F5344CB8AC3E}">
        <p14:creationId xmlns:p14="http://schemas.microsoft.com/office/powerpoint/2010/main" val="175883840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81B7CA-4A15-4CDF-80E5-18B55A5B098B}"/>
              </a:ext>
            </a:extLst>
          </p:cNvPr>
          <p:cNvSpPr>
            <a:spLocks noGrp="1"/>
          </p:cNvSpPr>
          <p:nvPr>
            <p:ph type="title"/>
          </p:nvPr>
        </p:nvSpPr>
        <p:spPr/>
        <p:txBody>
          <a:bodyPr/>
          <a:lstStyle/>
          <a:p>
            <a:r>
              <a:rPr lang="zh-CN" altLang="en-US" dirty="0"/>
              <a:t>信息不对称</a:t>
            </a:r>
          </a:p>
        </p:txBody>
      </p:sp>
      <p:sp>
        <p:nvSpPr>
          <p:cNvPr id="3" name="内容占位符 2">
            <a:extLst>
              <a:ext uri="{FF2B5EF4-FFF2-40B4-BE49-F238E27FC236}">
                <a16:creationId xmlns:a16="http://schemas.microsoft.com/office/drawing/2014/main" id="{B1703C5E-1E56-47B7-BA67-19B5CC0F18E4}"/>
              </a:ext>
            </a:extLst>
          </p:cNvPr>
          <p:cNvSpPr>
            <a:spLocks noGrp="1"/>
          </p:cNvSpPr>
          <p:nvPr>
            <p:ph idx="1"/>
          </p:nvPr>
        </p:nvSpPr>
        <p:spPr>
          <a:xfrm>
            <a:off x="838200" y="1574800"/>
            <a:ext cx="10515600" cy="4918075"/>
          </a:xfrm>
        </p:spPr>
        <p:txBody>
          <a:bodyPr>
            <a:normAutofit/>
          </a:bodyPr>
          <a:lstStyle/>
          <a:p>
            <a:r>
              <a:rPr lang="zh-CN" altLang="en-US" sz="3200" dirty="0"/>
              <a:t>问题</a:t>
            </a:r>
            <a:endParaRPr lang="en-US" altLang="zh-CN" sz="3200" dirty="0"/>
          </a:p>
          <a:p>
            <a:pPr marL="971550" lvl="1" indent="-514350">
              <a:buFont typeface="+mj-ea"/>
              <a:buAutoNum type="circleNumDbPlain"/>
            </a:pPr>
            <a:r>
              <a:rPr lang="zh-CN" altLang="en-US" sz="3200" dirty="0"/>
              <a:t>逆向选择：存在</a:t>
            </a:r>
            <a:r>
              <a:rPr lang="zh-CN" altLang="en-US" sz="3200" dirty="0">
                <a:solidFill>
                  <a:srgbClr val="FF0000"/>
                </a:solidFill>
              </a:rPr>
              <a:t>隐藏信息</a:t>
            </a:r>
            <a:r>
              <a:rPr lang="en-US" altLang="zh-CN" sz="3200" dirty="0">
                <a:solidFill>
                  <a:srgbClr val="FF0000"/>
                </a:solidFill>
              </a:rPr>
              <a:t>(hidden information)</a:t>
            </a:r>
            <a:r>
              <a:rPr lang="zh-CN" altLang="en-US" sz="3200" dirty="0"/>
              <a:t>，即一方拥有更多的信息（</a:t>
            </a:r>
            <a:r>
              <a:rPr lang="en-US" altLang="zh-CN" sz="3200" dirty="0"/>
              <a:t>e.g., </a:t>
            </a:r>
            <a:r>
              <a:rPr lang="zh-CN" altLang="en-US" sz="3200" dirty="0"/>
              <a:t>二手车市场，健康保险市场）</a:t>
            </a:r>
            <a:endParaRPr lang="en-US" altLang="zh-CN" sz="3200" dirty="0"/>
          </a:p>
          <a:p>
            <a:pPr marL="971550" lvl="1" indent="-514350">
              <a:buFont typeface="+mj-ea"/>
              <a:buAutoNum type="circleNumDbPlain"/>
            </a:pPr>
            <a:r>
              <a:rPr lang="zh-CN" altLang="en-US" sz="3200" dirty="0"/>
              <a:t>道德风险：存在</a:t>
            </a:r>
            <a:r>
              <a:rPr lang="zh-CN" altLang="en-US" sz="3200" dirty="0">
                <a:solidFill>
                  <a:srgbClr val="FF0000"/>
                </a:solidFill>
              </a:rPr>
              <a:t>隐藏行为</a:t>
            </a:r>
            <a:r>
              <a:rPr lang="en-US" altLang="zh-CN" sz="3200" dirty="0">
                <a:solidFill>
                  <a:srgbClr val="FF0000"/>
                </a:solidFill>
              </a:rPr>
              <a:t>(hidden action)</a:t>
            </a:r>
            <a:r>
              <a:rPr lang="zh-CN" altLang="en-US" sz="3200" dirty="0"/>
              <a:t>，即一方的行为无法被完美观测到（</a:t>
            </a:r>
            <a:r>
              <a:rPr lang="en-US" altLang="zh-CN" sz="3200" dirty="0"/>
              <a:t>e.g., </a:t>
            </a:r>
            <a:r>
              <a:rPr lang="zh-CN" altLang="en-US" sz="3200" dirty="0"/>
              <a:t>健康保险市场，车辆保险市场）</a:t>
            </a:r>
            <a:endParaRPr lang="en-US" altLang="zh-CN" sz="3200" dirty="0"/>
          </a:p>
          <a:p>
            <a:r>
              <a:rPr lang="zh-CN" altLang="en-US" sz="3200" dirty="0"/>
              <a:t>案例：校园内自行车遗失保险（</a:t>
            </a:r>
            <a:r>
              <a:rPr lang="en-US" altLang="zh-CN" sz="3200" dirty="0"/>
              <a:t>10%, 15%</a:t>
            </a:r>
            <a:r>
              <a:rPr lang="zh-CN" altLang="en-US" sz="3200" dirty="0"/>
              <a:t>）、本科毕业论文导师选择</a:t>
            </a:r>
          </a:p>
        </p:txBody>
      </p:sp>
    </p:spTree>
    <p:extLst>
      <p:ext uri="{BB962C8B-B14F-4D97-AF65-F5344CB8AC3E}">
        <p14:creationId xmlns:p14="http://schemas.microsoft.com/office/powerpoint/2010/main" val="71912093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5"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6"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标题 1">
            <a:extLst>
              <a:ext uri="{FF2B5EF4-FFF2-40B4-BE49-F238E27FC236}">
                <a16:creationId xmlns:a16="http://schemas.microsoft.com/office/drawing/2014/main" id="{E93D983E-0B7F-466A-8BDA-A29FF3DDBD1B}"/>
              </a:ext>
            </a:extLst>
          </p:cNvPr>
          <p:cNvSpPr>
            <a:spLocks noGrp="1"/>
          </p:cNvSpPr>
          <p:nvPr>
            <p:ph type="title"/>
          </p:nvPr>
        </p:nvSpPr>
        <p:spPr>
          <a:xfrm>
            <a:off x="535020" y="685800"/>
            <a:ext cx="2780271" cy="5105400"/>
          </a:xfrm>
        </p:spPr>
        <p:txBody>
          <a:bodyPr>
            <a:normAutofit/>
          </a:bodyPr>
          <a:lstStyle/>
          <a:p>
            <a:r>
              <a:rPr lang="zh-CN" altLang="en-US" sz="4000">
                <a:solidFill>
                  <a:srgbClr val="FFFFFF"/>
                </a:solidFill>
              </a:rPr>
              <a:t>信号理论（</a:t>
            </a:r>
            <a:r>
              <a:rPr lang="en-US" altLang="zh-CN" sz="4000">
                <a:solidFill>
                  <a:srgbClr val="FFFFFF"/>
                </a:solidFill>
              </a:rPr>
              <a:t>signaling theory</a:t>
            </a:r>
            <a:r>
              <a:rPr lang="zh-CN" altLang="en-US" sz="4000">
                <a:solidFill>
                  <a:srgbClr val="FFFFFF"/>
                </a:solidFill>
              </a:rPr>
              <a:t>）</a:t>
            </a:r>
          </a:p>
        </p:txBody>
      </p:sp>
      <p:graphicFrame>
        <p:nvGraphicFramePr>
          <p:cNvPr id="5" name="内容占位符 2">
            <a:extLst>
              <a:ext uri="{FF2B5EF4-FFF2-40B4-BE49-F238E27FC236}">
                <a16:creationId xmlns:a16="http://schemas.microsoft.com/office/drawing/2014/main" id="{A9F87BFA-B729-47E1-ACE4-40AC64206F2F}"/>
              </a:ext>
            </a:extLst>
          </p:cNvPr>
          <p:cNvGraphicFramePr>
            <a:graphicFrameLocks noGrp="1"/>
          </p:cNvGraphicFramePr>
          <p:nvPr>
            <p:ph idx="1"/>
            <p:extLst>
              <p:ext uri="{D42A27DB-BD31-4B8C-83A1-F6EECF244321}">
                <p14:modId xmlns:p14="http://schemas.microsoft.com/office/powerpoint/2010/main" val="2075643931"/>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6362318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F5471-8E14-4C02-97CA-A7FADF4CD884}"/>
              </a:ext>
            </a:extLst>
          </p:cNvPr>
          <p:cNvSpPr>
            <a:spLocks noGrp="1"/>
          </p:cNvSpPr>
          <p:nvPr>
            <p:ph type="title"/>
          </p:nvPr>
        </p:nvSpPr>
        <p:spPr>
          <a:xfrm>
            <a:off x="838200" y="365125"/>
            <a:ext cx="10515600" cy="1325563"/>
          </a:xfrm>
        </p:spPr>
        <p:txBody>
          <a:bodyPr/>
          <a:lstStyle/>
          <a:p>
            <a:pPr algn="ctr"/>
            <a:r>
              <a:rPr lang="zh-CN" altLang="en-US" dirty="0"/>
              <a:t>学历与就业市场</a:t>
            </a:r>
          </a:p>
        </p:txBody>
      </p:sp>
      <p:sp>
        <p:nvSpPr>
          <p:cNvPr id="3" name="内容占位符 2">
            <a:extLst>
              <a:ext uri="{FF2B5EF4-FFF2-40B4-BE49-F238E27FC236}">
                <a16:creationId xmlns:a16="http://schemas.microsoft.com/office/drawing/2014/main" id="{69B5BFFC-D763-4040-8F83-A59C508E1A8D}"/>
              </a:ext>
            </a:extLst>
          </p:cNvPr>
          <p:cNvSpPr>
            <a:spLocks noGrp="1"/>
          </p:cNvSpPr>
          <p:nvPr>
            <p:ph idx="1"/>
          </p:nvPr>
        </p:nvSpPr>
        <p:spPr>
          <a:xfrm>
            <a:off x="838200" y="1490345"/>
            <a:ext cx="10515600" cy="5002530"/>
          </a:xfrm>
        </p:spPr>
        <p:txBody>
          <a:bodyPr>
            <a:noAutofit/>
          </a:bodyPr>
          <a:lstStyle/>
          <a:p>
            <a:r>
              <a:rPr lang="zh-CN" altLang="en-US" sz="3200" dirty="0"/>
              <a:t>情境：求职者可能学习各种“面经”，从而回答面试者希望听到的答案。因此，面试者</a:t>
            </a:r>
            <a:r>
              <a:rPr lang="zh-CN" altLang="en-US" sz="3200" dirty="0">
                <a:solidFill>
                  <a:srgbClr val="FF0000"/>
                </a:solidFill>
              </a:rPr>
              <a:t>难以判断</a:t>
            </a:r>
            <a:r>
              <a:rPr lang="zh-CN" altLang="en-US" sz="3200" dirty="0"/>
              <a:t>求职者的“质量”（即是否能够胜任特定岗位）</a:t>
            </a:r>
            <a:endParaRPr lang="en-US" altLang="zh-CN" sz="3200" dirty="0"/>
          </a:p>
          <a:p>
            <a:r>
              <a:rPr lang="zh-CN" altLang="en-US" sz="3200" dirty="0"/>
              <a:t>补充情境：在北美宽进严出的高等教育下，不够聪明，或学习能力不够强，或不够有毅力的学生，难以获得学位。因此，学历是</a:t>
            </a:r>
            <a:r>
              <a:rPr lang="zh-CN" altLang="en-US" sz="3200" dirty="0">
                <a:solidFill>
                  <a:srgbClr val="FF0000"/>
                </a:solidFill>
              </a:rPr>
              <a:t>可靠的信号</a:t>
            </a:r>
            <a:endParaRPr lang="en-US" altLang="zh-CN" sz="3200" dirty="0"/>
          </a:p>
          <a:p>
            <a:r>
              <a:rPr lang="zh-CN" altLang="en-US" sz="3200" dirty="0"/>
              <a:t>信号传递：求职者强调教育背景</a:t>
            </a:r>
            <a:endParaRPr lang="en-US" altLang="zh-CN" sz="3200" dirty="0"/>
          </a:p>
          <a:p>
            <a:r>
              <a:rPr lang="zh-CN" altLang="en-US" sz="3200" dirty="0"/>
              <a:t>筛选：面试者通过学历筛选求职者</a:t>
            </a:r>
            <a:endParaRPr lang="en-US" altLang="zh-CN" sz="3200" dirty="0"/>
          </a:p>
          <a:p>
            <a:r>
              <a:rPr lang="zh-CN" altLang="en-US" sz="3200" dirty="0"/>
              <a:t>类比：中国的情境 </a:t>
            </a:r>
            <a:r>
              <a:rPr lang="en-US" altLang="zh-CN" sz="3200" dirty="0"/>
              <a:t>&amp; </a:t>
            </a:r>
            <a:r>
              <a:rPr lang="zh-CN" altLang="en-US" sz="3200" dirty="0">
                <a:solidFill>
                  <a:srgbClr val="FF0000"/>
                </a:solidFill>
              </a:rPr>
              <a:t>实习经历</a:t>
            </a:r>
            <a:r>
              <a:rPr lang="zh-CN" altLang="en-US" sz="3200" dirty="0"/>
              <a:t>，“宽进宽出”？</a:t>
            </a:r>
            <a:endParaRPr lang="en-US" altLang="zh-CN" sz="3200" dirty="0"/>
          </a:p>
        </p:txBody>
      </p:sp>
    </p:spTree>
    <p:extLst>
      <p:ext uri="{BB962C8B-B14F-4D97-AF65-F5344CB8AC3E}">
        <p14:creationId xmlns:p14="http://schemas.microsoft.com/office/powerpoint/2010/main" val="49183698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5"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6"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标题 1">
            <a:extLst>
              <a:ext uri="{FF2B5EF4-FFF2-40B4-BE49-F238E27FC236}">
                <a16:creationId xmlns:a16="http://schemas.microsoft.com/office/drawing/2014/main" id="{F1C5A6A0-09FB-4D57-96E4-1511D6549D71}"/>
              </a:ext>
            </a:extLst>
          </p:cNvPr>
          <p:cNvSpPr>
            <a:spLocks noGrp="1"/>
          </p:cNvSpPr>
          <p:nvPr>
            <p:ph type="title"/>
          </p:nvPr>
        </p:nvSpPr>
        <p:spPr>
          <a:xfrm>
            <a:off x="535020" y="685800"/>
            <a:ext cx="2780271" cy="5105400"/>
          </a:xfrm>
        </p:spPr>
        <p:txBody>
          <a:bodyPr>
            <a:normAutofit/>
          </a:bodyPr>
          <a:lstStyle/>
          <a:p>
            <a:r>
              <a:rPr lang="zh-CN" altLang="en-US" sz="4000" dirty="0">
                <a:solidFill>
                  <a:srgbClr val="FFFFFF"/>
                </a:solidFill>
              </a:rPr>
              <a:t>讨论</a:t>
            </a:r>
          </a:p>
        </p:txBody>
      </p:sp>
      <p:graphicFrame>
        <p:nvGraphicFramePr>
          <p:cNvPr id="5" name="内容占位符 2">
            <a:extLst>
              <a:ext uri="{FF2B5EF4-FFF2-40B4-BE49-F238E27FC236}">
                <a16:creationId xmlns:a16="http://schemas.microsoft.com/office/drawing/2014/main" id="{7BB792C9-44D4-4839-A1C3-14F5A5C4869A}"/>
              </a:ext>
            </a:extLst>
          </p:cNvPr>
          <p:cNvGraphicFramePr>
            <a:graphicFrameLocks noGrp="1"/>
          </p:cNvGraphicFramePr>
          <p:nvPr>
            <p:ph idx="1"/>
            <p:extLst>
              <p:ext uri="{D42A27DB-BD31-4B8C-83A1-F6EECF244321}">
                <p14:modId xmlns:p14="http://schemas.microsoft.com/office/powerpoint/2010/main" val="1618488980"/>
              </p:ext>
            </p:extLst>
          </p:nvPr>
        </p:nvGraphicFramePr>
        <p:xfrm>
          <a:off x="5010150" y="685800"/>
          <a:ext cx="6492875" cy="54914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838650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B089B2C-8C17-42DC-A9E0-54CE9A673A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6334" y="392219"/>
            <a:ext cx="6591551" cy="4680000"/>
          </a:xfrm>
          <a:prstGeom prst="rect">
            <a:avLst/>
          </a:prstGeom>
        </p:spPr>
      </p:pic>
      <p:sp>
        <p:nvSpPr>
          <p:cNvPr id="5" name="内容占位符 2">
            <a:extLst>
              <a:ext uri="{FF2B5EF4-FFF2-40B4-BE49-F238E27FC236}">
                <a16:creationId xmlns:a16="http://schemas.microsoft.com/office/drawing/2014/main" id="{61EB7D01-4BBB-41D8-9CA0-D2255EF3CBBB}"/>
              </a:ext>
            </a:extLst>
          </p:cNvPr>
          <p:cNvSpPr txBox="1">
            <a:spLocks/>
          </p:cNvSpPr>
          <p:nvPr/>
        </p:nvSpPr>
        <p:spPr>
          <a:xfrm>
            <a:off x="640080" y="4958802"/>
            <a:ext cx="11165840" cy="17264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FF0000"/>
                </a:solidFill>
              </a:rPr>
              <a:t>互联网终端设备</a:t>
            </a:r>
            <a:r>
              <a:rPr lang="zh-CN" altLang="en-US" dirty="0"/>
              <a:t>：服务器、</a:t>
            </a:r>
            <a:r>
              <a:rPr lang="en-US" altLang="zh-CN" dirty="0"/>
              <a:t>PC</a:t>
            </a:r>
            <a:r>
              <a:rPr lang="zh-CN" altLang="en-US" dirty="0"/>
              <a:t>、笔记本、平板、智能手机等</a:t>
            </a:r>
            <a:endParaRPr lang="en-US" altLang="zh-CN" dirty="0"/>
          </a:p>
          <a:p>
            <a:r>
              <a:rPr lang="zh-CN" altLang="en-US" dirty="0">
                <a:solidFill>
                  <a:srgbClr val="FF0000"/>
                </a:solidFill>
              </a:rPr>
              <a:t>物联网终端设备</a:t>
            </a:r>
            <a:r>
              <a:rPr lang="zh-CN" altLang="en-US" dirty="0"/>
              <a:t>：家居设施、农业种植设施、公共设施（路灯、桥梁</a:t>
            </a:r>
            <a:r>
              <a:rPr lang="en-US" altLang="zh-CN" dirty="0"/>
              <a:t>…</a:t>
            </a:r>
            <a:r>
              <a:rPr lang="zh-CN" altLang="en-US" dirty="0"/>
              <a:t>）等，几乎一切物体，以及</a:t>
            </a:r>
            <a:r>
              <a:rPr lang="en-US" altLang="zh-CN" dirty="0"/>
              <a:t>internet of </a:t>
            </a:r>
            <a:r>
              <a:rPr lang="en-US" altLang="zh-CN" dirty="0">
                <a:solidFill>
                  <a:srgbClr val="FF0000"/>
                </a:solidFill>
              </a:rPr>
              <a:t>things</a:t>
            </a:r>
            <a:r>
              <a:rPr lang="zh-CN" altLang="en-US" dirty="0"/>
              <a:t>的含义。规模巨大，且有可能无限扩张</a:t>
            </a:r>
          </a:p>
        </p:txBody>
      </p:sp>
    </p:spTree>
    <p:extLst>
      <p:ext uri="{BB962C8B-B14F-4D97-AF65-F5344CB8AC3E}">
        <p14:creationId xmlns:p14="http://schemas.microsoft.com/office/powerpoint/2010/main" val="1345496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A80B9FB-42E7-4300-80ED-1381026B55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8673" y="694900"/>
            <a:ext cx="9674654" cy="3276000"/>
          </a:xfrm>
          <a:prstGeom prst="rect">
            <a:avLst/>
          </a:prstGeom>
        </p:spPr>
      </p:pic>
      <p:sp>
        <p:nvSpPr>
          <p:cNvPr id="3" name="内容占位符 2">
            <a:extLst>
              <a:ext uri="{FF2B5EF4-FFF2-40B4-BE49-F238E27FC236}">
                <a16:creationId xmlns:a16="http://schemas.microsoft.com/office/drawing/2014/main" id="{0A8063AF-E1D5-4616-BE25-E631226B188B}"/>
              </a:ext>
            </a:extLst>
          </p:cNvPr>
          <p:cNvSpPr txBox="1">
            <a:spLocks/>
          </p:cNvSpPr>
          <p:nvPr/>
        </p:nvSpPr>
        <p:spPr>
          <a:xfrm>
            <a:off x="741680" y="4917440"/>
            <a:ext cx="11165840" cy="12456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FF0000"/>
                </a:solidFill>
              </a:rPr>
              <a:t>传感设备</a:t>
            </a:r>
            <a:r>
              <a:rPr lang="zh-CN" altLang="en-US" dirty="0"/>
              <a:t>：品类繁多，且在不断更新。大多数设备，成本从</a:t>
            </a:r>
            <a:r>
              <a:rPr lang="en-US" altLang="zh-CN" dirty="0"/>
              <a:t>1</a:t>
            </a:r>
            <a:r>
              <a:rPr lang="zh-CN" altLang="en-US" dirty="0"/>
              <a:t>美元 </a:t>
            </a:r>
            <a:r>
              <a:rPr lang="en-US" altLang="zh-CN" dirty="0"/>
              <a:t>~ 100</a:t>
            </a:r>
            <a:r>
              <a:rPr lang="zh-CN" altLang="en-US" dirty="0"/>
              <a:t>美元</a:t>
            </a:r>
          </a:p>
        </p:txBody>
      </p:sp>
    </p:spTree>
    <p:extLst>
      <p:ext uri="{BB962C8B-B14F-4D97-AF65-F5344CB8AC3E}">
        <p14:creationId xmlns:p14="http://schemas.microsoft.com/office/powerpoint/2010/main" val="27200935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9454A7-6C6F-44B9-B695-3CA57D501D69}"/>
              </a:ext>
            </a:extLst>
          </p:cNvPr>
          <p:cNvSpPr>
            <a:spLocks noGrp="1"/>
          </p:cNvSpPr>
          <p:nvPr>
            <p:ph type="title"/>
          </p:nvPr>
        </p:nvSpPr>
        <p:spPr/>
        <p:txBody>
          <a:bodyPr/>
          <a:lstStyle/>
          <a:p>
            <a:r>
              <a:rPr lang="zh-CN" altLang="en-US" dirty="0"/>
              <a:t>物联网终端设备</a:t>
            </a:r>
          </a:p>
        </p:txBody>
      </p:sp>
      <p:sp>
        <p:nvSpPr>
          <p:cNvPr id="3" name="内容占位符 2">
            <a:extLst>
              <a:ext uri="{FF2B5EF4-FFF2-40B4-BE49-F238E27FC236}">
                <a16:creationId xmlns:a16="http://schemas.microsoft.com/office/drawing/2014/main" id="{DF4A9347-9F43-42AE-BA99-830DECAA9CE1}"/>
              </a:ext>
            </a:extLst>
          </p:cNvPr>
          <p:cNvSpPr>
            <a:spLocks noGrp="1"/>
          </p:cNvSpPr>
          <p:nvPr>
            <p:ph idx="1"/>
          </p:nvPr>
        </p:nvSpPr>
        <p:spPr/>
        <p:txBody>
          <a:bodyPr>
            <a:normAutofit/>
          </a:bodyPr>
          <a:lstStyle/>
          <a:p>
            <a:r>
              <a:rPr lang="zh-CN" altLang="en-US" sz="3200" dirty="0">
                <a:solidFill>
                  <a:srgbClr val="FF0000"/>
                </a:solidFill>
              </a:rPr>
              <a:t>海量设备</a:t>
            </a:r>
            <a:r>
              <a:rPr lang="zh-CN" altLang="en-US" sz="3200" dirty="0"/>
              <a:t>：在各类传感器的支持下，任何物体都可能作为终端设备</a:t>
            </a:r>
            <a:endParaRPr lang="en-US" altLang="zh-CN" sz="3200" dirty="0"/>
          </a:p>
          <a:p>
            <a:r>
              <a:rPr lang="zh-CN" altLang="en-US" sz="3200" dirty="0">
                <a:solidFill>
                  <a:srgbClr val="FF0000"/>
                </a:solidFill>
              </a:rPr>
              <a:t>非标准化</a:t>
            </a:r>
            <a:r>
              <a:rPr lang="zh-CN" altLang="en-US" sz="3200" dirty="0"/>
              <a:t>：亟待连接的设备，有庞杂的分布和种类</a:t>
            </a:r>
            <a:endParaRPr lang="en-US" altLang="zh-CN" sz="3200" dirty="0"/>
          </a:p>
          <a:p>
            <a:r>
              <a:rPr lang="zh-CN" altLang="en-US" sz="3200" dirty="0">
                <a:solidFill>
                  <a:srgbClr val="FF0000"/>
                </a:solidFill>
              </a:rPr>
              <a:t>成本和使用</a:t>
            </a:r>
            <a:r>
              <a:rPr lang="zh-CN" altLang="en-US" sz="3200" dirty="0"/>
              <a:t>：很多终端设备的集成电路内封装电池，使用完毕即更换，设备成本在</a:t>
            </a:r>
            <a:r>
              <a:rPr lang="en-US" altLang="zh-CN" sz="3200" dirty="0"/>
              <a:t>1~10</a:t>
            </a:r>
            <a:r>
              <a:rPr lang="zh-CN" altLang="en-US" sz="3200" dirty="0"/>
              <a:t>美元以内</a:t>
            </a:r>
            <a:endParaRPr lang="en-US" altLang="zh-CN" sz="3200" dirty="0"/>
          </a:p>
          <a:p>
            <a:r>
              <a:rPr lang="zh-CN" altLang="en-US" sz="3200" dirty="0">
                <a:solidFill>
                  <a:srgbClr val="FF0000"/>
                </a:solidFill>
              </a:rPr>
              <a:t>业务特征</a:t>
            </a:r>
            <a:r>
              <a:rPr lang="zh-CN" altLang="en-US" sz="3200" dirty="0"/>
              <a:t>：海量设备接入，经由数据融合（参阅智慧农业例子）、数据洞见及智能控制，有望产生巨大价值</a:t>
            </a:r>
          </a:p>
        </p:txBody>
      </p:sp>
    </p:spTree>
    <p:extLst>
      <p:ext uri="{BB962C8B-B14F-4D97-AF65-F5344CB8AC3E}">
        <p14:creationId xmlns:p14="http://schemas.microsoft.com/office/powerpoint/2010/main" val="11240016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AECA80-A9B4-4304-90E6-BB5228403BEA}"/>
              </a:ext>
            </a:extLst>
          </p:cNvPr>
          <p:cNvSpPr>
            <a:spLocks noGrp="1"/>
          </p:cNvSpPr>
          <p:nvPr>
            <p:ph type="title"/>
          </p:nvPr>
        </p:nvSpPr>
        <p:spPr/>
        <p:txBody>
          <a:bodyPr/>
          <a:lstStyle/>
          <a:p>
            <a:r>
              <a:rPr lang="zh-CN" altLang="en-US" dirty="0"/>
              <a:t>海量设备的挑战</a:t>
            </a:r>
          </a:p>
        </p:txBody>
      </p:sp>
      <p:sp>
        <p:nvSpPr>
          <p:cNvPr id="3" name="内容占位符 2">
            <a:extLst>
              <a:ext uri="{FF2B5EF4-FFF2-40B4-BE49-F238E27FC236}">
                <a16:creationId xmlns:a16="http://schemas.microsoft.com/office/drawing/2014/main" id="{CFC44B72-2B15-4102-B9C3-DCAA394DEBFD}"/>
              </a:ext>
            </a:extLst>
          </p:cNvPr>
          <p:cNvSpPr>
            <a:spLocks noGrp="1"/>
          </p:cNvSpPr>
          <p:nvPr>
            <p:ph idx="1"/>
          </p:nvPr>
        </p:nvSpPr>
        <p:spPr/>
        <p:txBody>
          <a:bodyPr>
            <a:normAutofit/>
          </a:bodyPr>
          <a:lstStyle/>
          <a:p>
            <a:r>
              <a:rPr lang="en-US" altLang="zh-CN" sz="3200" dirty="0">
                <a:solidFill>
                  <a:srgbClr val="FF0000"/>
                </a:solidFill>
              </a:rPr>
              <a:t>IPv6</a:t>
            </a:r>
            <a:r>
              <a:rPr lang="zh-CN" altLang="en-US" sz="3200" dirty="0">
                <a:solidFill>
                  <a:srgbClr val="FF0000"/>
                </a:solidFill>
              </a:rPr>
              <a:t>方案</a:t>
            </a:r>
            <a:r>
              <a:rPr lang="zh-CN" altLang="en-US" sz="3200" dirty="0"/>
              <a:t>：可以提供足够多的</a:t>
            </a:r>
            <a:r>
              <a:rPr lang="en-US" altLang="zh-CN" sz="3200" dirty="0"/>
              <a:t>IP</a:t>
            </a:r>
            <a:r>
              <a:rPr lang="zh-CN" altLang="en-US" sz="3200" dirty="0"/>
              <a:t>地址，但随着设备数量剧增，寻址时间也会剧增，从而不可能完成寻址</a:t>
            </a:r>
            <a:endParaRPr lang="en-US" altLang="zh-CN" sz="3200" dirty="0"/>
          </a:p>
          <a:p>
            <a:r>
              <a:rPr lang="en-US" altLang="zh-CN" sz="3200" dirty="0">
                <a:solidFill>
                  <a:srgbClr val="FF0000"/>
                </a:solidFill>
              </a:rPr>
              <a:t>MAC</a:t>
            </a:r>
            <a:r>
              <a:rPr lang="zh-CN" altLang="en-US" sz="3200" dirty="0">
                <a:solidFill>
                  <a:srgbClr val="FF0000"/>
                </a:solidFill>
              </a:rPr>
              <a:t>地址</a:t>
            </a:r>
            <a:r>
              <a:rPr lang="zh-CN" altLang="en-US" sz="3200" dirty="0"/>
              <a:t>：种类繁多的设备，不可能都具备</a:t>
            </a:r>
            <a:r>
              <a:rPr lang="en-US" altLang="zh-CN" sz="3200" dirty="0"/>
              <a:t>MAC</a:t>
            </a:r>
            <a:r>
              <a:rPr lang="zh-CN" altLang="en-US" sz="3200" dirty="0"/>
              <a:t>地址</a:t>
            </a:r>
            <a:endParaRPr lang="en-US" altLang="zh-CN" sz="3200" dirty="0"/>
          </a:p>
          <a:p>
            <a:r>
              <a:rPr lang="zh-CN" altLang="en-US" sz="3200" dirty="0">
                <a:solidFill>
                  <a:srgbClr val="FF0000"/>
                </a:solidFill>
              </a:rPr>
              <a:t>网络管理</a:t>
            </a:r>
            <a:r>
              <a:rPr lang="zh-CN" altLang="en-US" sz="3200" dirty="0"/>
              <a:t>问题：这些终端设备随时可能增加，或者消失</a:t>
            </a:r>
            <a:endParaRPr lang="en-US" altLang="zh-CN" sz="3200" dirty="0"/>
          </a:p>
          <a:p>
            <a:endParaRPr lang="en-US" altLang="zh-CN" sz="3200" dirty="0"/>
          </a:p>
          <a:p>
            <a:endParaRPr lang="en-US" altLang="zh-CN" sz="3200" dirty="0"/>
          </a:p>
          <a:p>
            <a:r>
              <a:rPr lang="zh-CN" altLang="en-US" sz="3200" dirty="0"/>
              <a:t>方案：</a:t>
            </a:r>
            <a:r>
              <a:rPr lang="en-US" altLang="zh-CN" sz="3200" dirty="0"/>
              <a:t>IP</a:t>
            </a:r>
            <a:r>
              <a:rPr lang="zh-CN" altLang="en-US" sz="3200" dirty="0"/>
              <a:t>设备（互联网，部分物联网终端设备）</a:t>
            </a:r>
            <a:r>
              <a:rPr lang="en-US" altLang="zh-CN" sz="3200" dirty="0"/>
              <a:t>+</a:t>
            </a:r>
            <a:r>
              <a:rPr lang="zh-CN" altLang="en-US" sz="3200" dirty="0">
                <a:solidFill>
                  <a:srgbClr val="FF0000"/>
                </a:solidFill>
              </a:rPr>
              <a:t>非</a:t>
            </a:r>
            <a:r>
              <a:rPr lang="en-US" altLang="zh-CN" sz="3200" dirty="0">
                <a:solidFill>
                  <a:srgbClr val="FF0000"/>
                </a:solidFill>
              </a:rPr>
              <a:t>IP</a:t>
            </a:r>
            <a:r>
              <a:rPr lang="zh-CN" altLang="en-US" sz="3200" dirty="0">
                <a:solidFill>
                  <a:srgbClr val="FF0000"/>
                </a:solidFill>
              </a:rPr>
              <a:t>设备</a:t>
            </a:r>
            <a:r>
              <a:rPr lang="zh-CN" altLang="en-US" sz="3200" dirty="0"/>
              <a:t>（绝大部分物联网终端设备）</a:t>
            </a:r>
          </a:p>
        </p:txBody>
      </p:sp>
    </p:spTree>
    <p:extLst>
      <p:ext uri="{BB962C8B-B14F-4D97-AF65-F5344CB8AC3E}">
        <p14:creationId xmlns:p14="http://schemas.microsoft.com/office/powerpoint/2010/main" val="19267870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13205B-FB32-4793-B2E3-59FCBCD1D9F3}"/>
              </a:ext>
            </a:extLst>
          </p:cNvPr>
          <p:cNvSpPr>
            <a:spLocks noGrp="1"/>
          </p:cNvSpPr>
          <p:nvPr>
            <p:ph type="title"/>
          </p:nvPr>
        </p:nvSpPr>
        <p:spPr/>
        <p:txBody>
          <a:bodyPr/>
          <a:lstStyle/>
          <a:p>
            <a:r>
              <a:rPr lang="zh-CN" altLang="en-US" dirty="0"/>
              <a:t>通信需求</a:t>
            </a:r>
          </a:p>
        </p:txBody>
      </p:sp>
      <p:sp>
        <p:nvSpPr>
          <p:cNvPr id="3" name="内容占位符 2">
            <a:extLst>
              <a:ext uri="{FF2B5EF4-FFF2-40B4-BE49-F238E27FC236}">
                <a16:creationId xmlns:a16="http://schemas.microsoft.com/office/drawing/2014/main" id="{6573123A-031B-4AA0-B23E-225A8A82193C}"/>
              </a:ext>
            </a:extLst>
          </p:cNvPr>
          <p:cNvSpPr>
            <a:spLocks noGrp="1"/>
          </p:cNvSpPr>
          <p:nvPr>
            <p:ph idx="1"/>
          </p:nvPr>
        </p:nvSpPr>
        <p:spPr>
          <a:xfrm>
            <a:off x="838200" y="1612265"/>
            <a:ext cx="10515600" cy="3996055"/>
          </a:xfrm>
        </p:spPr>
        <p:txBody>
          <a:bodyPr>
            <a:normAutofit/>
          </a:bodyPr>
          <a:lstStyle/>
          <a:p>
            <a:r>
              <a:rPr lang="zh-CN" altLang="en-US" sz="3200" dirty="0"/>
              <a:t>边缘网络的物联网终端设备，大多以</a:t>
            </a:r>
            <a:r>
              <a:rPr lang="zh-CN" altLang="en-US" sz="3200" dirty="0">
                <a:solidFill>
                  <a:srgbClr val="FF0000"/>
                </a:solidFill>
              </a:rPr>
              <a:t>低速、有损和间歇性连接</a:t>
            </a:r>
            <a:r>
              <a:rPr lang="zh-CN" altLang="en-US" sz="3200" dirty="0"/>
              <a:t>为主</a:t>
            </a:r>
            <a:endParaRPr lang="en-US" altLang="zh-CN" sz="3200" dirty="0"/>
          </a:p>
          <a:p>
            <a:r>
              <a:rPr lang="zh-CN" altLang="en-US" sz="3200" dirty="0"/>
              <a:t>无关紧要的数据丢失不产生严重后果，经由数据汇聚和整理，才能产生价值</a:t>
            </a:r>
            <a:endParaRPr lang="en-US" altLang="zh-CN" sz="3200" dirty="0"/>
          </a:p>
          <a:p>
            <a:r>
              <a:rPr lang="zh-CN" altLang="en-US" sz="3200" dirty="0">
                <a:solidFill>
                  <a:srgbClr val="FF0000"/>
                </a:solidFill>
              </a:rPr>
              <a:t>数据开销小</a:t>
            </a:r>
            <a:r>
              <a:rPr lang="zh-CN" altLang="en-US" sz="3200" dirty="0"/>
              <a:t>，例如农场中的湿度传感器等，位置标识符 </a:t>
            </a:r>
            <a:r>
              <a:rPr lang="en-US" altLang="zh-CN" sz="3200" dirty="0"/>
              <a:t>+ </a:t>
            </a:r>
            <a:r>
              <a:rPr lang="zh-CN" altLang="en-US" sz="3200" dirty="0"/>
              <a:t>几个字符的土壤含水量，即是通常的数据开销量</a:t>
            </a:r>
            <a:endParaRPr lang="en-US" altLang="zh-CN" sz="3200" dirty="0"/>
          </a:p>
          <a:p>
            <a:r>
              <a:rPr lang="zh-CN" altLang="en-US" sz="3200" dirty="0">
                <a:solidFill>
                  <a:srgbClr val="FF0000"/>
                </a:solidFill>
              </a:rPr>
              <a:t>局部性</a:t>
            </a:r>
            <a:r>
              <a:rPr lang="zh-CN" altLang="en-US" sz="3200" dirty="0"/>
              <a:t>：很多数据只需要在局部传输</a:t>
            </a:r>
            <a:endParaRPr lang="en-US" altLang="zh-CN" sz="3200" dirty="0"/>
          </a:p>
        </p:txBody>
      </p:sp>
    </p:spTree>
    <p:extLst>
      <p:ext uri="{BB962C8B-B14F-4D97-AF65-F5344CB8AC3E}">
        <p14:creationId xmlns:p14="http://schemas.microsoft.com/office/powerpoint/2010/main" val="1612008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2" name="标题 1">
            <a:extLst>
              <a:ext uri="{FF2B5EF4-FFF2-40B4-BE49-F238E27FC236}">
                <a16:creationId xmlns:a16="http://schemas.microsoft.com/office/drawing/2014/main" id="{615FBB43-C5D4-4127-98A1-20875CF2C57A}"/>
              </a:ext>
            </a:extLst>
          </p:cNvPr>
          <p:cNvSpPr>
            <a:spLocks noGrp="1"/>
          </p:cNvSpPr>
          <p:nvPr>
            <p:ph type="title"/>
          </p:nvPr>
        </p:nvSpPr>
        <p:spPr>
          <a:xfrm>
            <a:off x="838200" y="365125"/>
            <a:ext cx="10515600" cy="1325563"/>
          </a:xfrm>
        </p:spPr>
        <p:txBody>
          <a:bodyPr>
            <a:normAutofit/>
          </a:bodyPr>
          <a:lstStyle/>
          <a:p>
            <a:r>
              <a:rPr lang="zh-CN" altLang="en-US" dirty="0"/>
              <a:t>教学内容</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
        <p:nvSpPr>
          <p:cNvPr id="3" name="内容占位符 2">
            <a:extLst>
              <a:ext uri="{FF2B5EF4-FFF2-40B4-BE49-F238E27FC236}">
                <a16:creationId xmlns:a16="http://schemas.microsoft.com/office/drawing/2014/main" id="{5FB9306A-ADD0-44EF-ADEB-D9B28253AA53}"/>
              </a:ext>
            </a:extLst>
          </p:cNvPr>
          <p:cNvSpPr>
            <a:spLocks noGrp="1"/>
          </p:cNvSpPr>
          <p:nvPr>
            <p:ph idx="1"/>
          </p:nvPr>
        </p:nvSpPr>
        <p:spPr>
          <a:xfrm>
            <a:off x="838200" y="1825625"/>
            <a:ext cx="10515600" cy="4351338"/>
          </a:xfrm>
        </p:spPr>
        <p:txBody>
          <a:bodyPr>
            <a:normAutofit/>
          </a:bodyPr>
          <a:lstStyle/>
          <a:p>
            <a:r>
              <a:rPr lang="zh-CN" altLang="en-US" sz="3600" dirty="0"/>
              <a:t>一、物联网：另辟蹊径</a:t>
            </a:r>
            <a:endParaRPr lang="en-US" altLang="zh-CN" sz="3600" dirty="0"/>
          </a:p>
          <a:p>
            <a:r>
              <a:rPr lang="zh-CN" altLang="en-US" sz="3600" dirty="0"/>
              <a:t>二、边缘效应</a:t>
            </a:r>
            <a:endParaRPr lang="en-US" altLang="zh-CN" sz="3600" dirty="0"/>
          </a:p>
          <a:p>
            <a:r>
              <a:rPr lang="zh-CN" altLang="en-US" sz="3600" dirty="0"/>
              <a:t>三、构建互联</a:t>
            </a:r>
            <a:endParaRPr lang="en-US" altLang="zh-CN" sz="3600" dirty="0"/>
          </a:p>
          <a:p>
            <a:r>
              <a:rPr lang="zh-CN" altLang="en-US" sz="3600" dirty="0"/>
              <a:t>四、聚沙成塔 创造智慧</a:t>
            </a:r>
            <a:endParaRPr lang="en-US" altLang="zh-CN" sz="3600" dirty="0"/>
          </a:p>
          <a:p>
            <a:r>
              <a:rPr lang="zh-CN" altLang="en-US" sz="3600" dirty="0"/>
              <a:t>五、架构与应用</a:t>
            </a:r>
            <a:endParaRPr lang="en-US" altLang="zh-CN" sz="3600" dirty="0"/>
          </a:p>
        </p:txBody>
      </p:sp>
    </p:spTree>
    <p:extLst>
      <p:ext uri="{BB962C8B-B14F-4D97-AF65-F5344CB8AC3E}">
        <p14:creationId xmlns:p14="http://schemas.microsoft.com/office/powerpoint/2010/main" val="11357319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98BBB3-29F3-48E8-84B5-D03F05C0F4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9768" y="584759"/>
            <a:ext cx="7992464" cy="4320000"/>
          </a:xfrm>
          <a:prstGeom prst="rect">
            <a:avLst/>
          </a:prstGeom>
        </p:spPr>
      </p:pic>
      <p:sp>
        <p:nvSpPr>
          <p:cNvPr id="4" name="内容占位符 2">
            <a:extLst>
              <a:ext uri="{FF2B5EF4-FFF2-40B4-BE49-F238E27FC236}">
                <a16:creationId xmlns:a16="http://schemas.microsoft.com/office/drawing/2014/main" id="{2DAABD20-610A-4C56-97AC-88E47C7B6BF7}"/>
              </a:ext>
            </a:extLst>
          </p:cNvPr>
          <p:cNvSpPr txBox="1">
            <a:spLocks/>
          </p:cNvSpPr>
          <p:nvPr/>
        </p:nvSpPr>
        <p:spPr>
          <a:xfrm>
            <a:off x="1595120" y="5100320"/>
            <a:ext cx="7992464" cy="12496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FF0000"/>
                </a:solidFill>
              </a:rPr>
              <a:t>低保真连接</a:t>
            </a:r>
            <a:r>
              <a:rPr lang="zh-CN" altLang="en-US" dirty="0"/>
              <a:t>：低速、有损、间歇的连接</a:t>
            </a:r>
            <a:endParaRPr lang="en-US" altLang="zh-CN" dirty="0"/>
          </a:p>
          <a:p>
            <a:r>
              <a:rPr lang="zh-CN" altLang="en-US" dirty="0"/>
              <a:t>例子：智慧电表、智慧农场</a:t>
            </a:r>
            <a:r>
              <a:rPr lang="en-US" altLang="zh-CN" dirty="0"/>
              <a:t>…</a:t>
            </a:r>
            <a:endParaRPr lang="zh-CN" altLang="en-US" dirty="0"/>
          </a:p>
        </p:txBody>
      </p:sp>
    </p:spTree>
    <p:extLst>
      <p:ext uri="{BB962C8B-B14F-4D97-AF65-F5344CB8AC3E}">
        <p14:creationId xmlns:p14="http://schemas.microsoft.com/office/powerpoint/2010/main" val="21611126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2DAABD20-610A-4C56-97AC-88E47C7B6BF7}"/>
              </a:ext>
            </a:extLst>
          </p:cNvPr>
          <p:cNvSpPr txBox="1">
            <a:spLocks/>
          </p:cNvSpPr>
          <p:nvPr/>
        </p:nvSpPr>
        <p:spPr>
          <a:xfrm>
            <a:off x="1584960" y="5171440"/>
            <a:ext cx="7992464" cy="1473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FF0000"/>
                </a:solidFill>
              </a:rPr>
              <a:t>终端设备</a:t>
            </a:r>
            <a:r>
              <a:rPr lang="zh-CN" altLang="en-US" dirty="0"/>
              <a:t>：不必校验数据</a:t>
            </a:r>
            <a:endParaRPr lang="en-US" altLang="zh-CN" dirty="0">
              <a:solidFill>
                <a:srgbClr val="FF0000"/>
              </a:solidFill>
            </a:endParaRPr>
          </a:p>
          <a:p>
            <a:r>
              <a:rPr lang="zh-CN" altLang="en-US" dirty="0">
                <a:solidFill>
                  <a:srgbClr val="FF0000"/>
                </a:solidFill>
              </a:rPr>
              <a:t>转发节点功能</a:t>
            </a:r>
            <a:r>
              <a:rPr lang="zh-CN" altLang="en-US" dirty="0"/>
              <a:t>：裁剪、提炼，得到有意义的数据，再向其它节点转发</a:t>
            </a:r>
            <a:endParaRPr lang="en-US" altLang="zh-CN" dirty="0"/>
          </a:p>
          <a:p>
            <a:endParaRPr lang="zh-CN" altLang="en-US" dirty="0"/>
          </a:p>
        </p:txBody>
      </p:sp>
      <p:pic>
        <p:nvPicPr>
          <p:cNvPr id="5" name="图片 4">
            <a:extLst>
              <a:ext uri="{FF2B5EF4-FFF2-40B4-BE49-F238E27FC236}">
                <a16:creationId xmlns:a16="http://schemas.microsoft.com/office/drawing/2014/main" id="{7701DB69-BC0A-47BA-A2F2-2C5C2690B2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6249" y="892722"/>
            <a:ext cx="6697361" cy="3600000"/>
          </a:xfrm>
          <a:prstGeom prst="rect">
            <a:avLst/>
          </a:prstGeom>
        </p:spPr>
      </p:pic>
    </p:spTree>
    <p:extLst>
      <p:ext uri="{BB962C8B-B14F-4D97-AF65-F5344CB8AC3E}">
        <p14:creationId xmlns:p14="http://schemas.microsoft.com/office/powerpoint/2010/main" val="38832345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53052BA-7F69-48A8-8638-20F742B245C5}"/>
              </a:ext>
            </a:extLst>
          </p:cNvPr>
          <p:cNvPicPr>
            <a:picLocks noChangeAspect="1"/>
          </p:cNvPicPr>
          <p:nvPr/>
        </p:nvPicPr>
        <p:blipFill>
          <a:blip r:embed="rId2"/>
          <a:stretch>
            <a:fillRect/>
          </a:stretch>
        </p:blipFill>
        <p:spPr>
          <a:xfrm>
            <a:off x="1342103" y="699051"/>
            <a:ext cx="8548231" cy="5220000"/>
          </a:xfrm>
          <a:prstGeom prst="rect">
            <a:avLst/>
          </a:prstGeom>
        </p:spPr>
      </p:pic>
      <p:sp>
        <p:nvSpPr>
          <p:cNvPr id="4" name="文本框 3">
            <a:extLst>
              <a:ext uri="{FF2B5EF4-FFF2-40B4-BE49-F238E27FC236}">
                <a16:creationId xmlns:a16="http://schemas.microsoft.com/office/drawing/2014/main" id="{68929C2C-1118-4BDB-A751-25F241C7B8CC}"/>
              </a:ext>
            </a:extLst>
          </p:cNvPr>
          <p:cNvSpPr txBox="1"/>
          <p:nvPr/>
        </p:nvSpPr>
        <p:spPr>
          <a:xfrm>
            <a:off x="1881203" y="5827611"/>
            <a:ext cx="2152851" cy="954107"/>
          </a:xfrm>
          <a:prstGeom prst="rect">
            <a:avLst/>
          </a:prstGeom>
          <a:noFill/>
        </p:spPr>
        <p:txBody>
          <a:bodyPr wrap="square" rtlCol="0">
            <a:spAutoFit/>
          </a:bodyPr>
          <a:lstStyle/>
          <a:p>
            <a:pPr algn="ct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海量设备</a:t>
            </a:r>
            <a:endParaRPr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algn="ct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（非</a:t>
            </a:r>
            <a:r>
              <a:rPr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IP</a:t>
            </a: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设备）</a:t>
            </a:r>
            <a:endParaRPr lang="zh-CN" altLang="en-US" sz="2800" dirty="0">
              <a:solidFill>
                <a:srgbClr val="FF0000"/>
              </a:solidFill>
              <a:latin typeface="楷体" panose="02010609060101010101" pitchFamily="49" charset="-122"/>
              <a:ea typeface="楷体" panose="02010609060101010101" pitchFamily="49" charset="-122"/>
            </a:endParaRPr>
          </a:p>
        </p:txBody>
      </p:sp>
      <p:sp>
        <p:nvSpPr>
          <p:cNvPr id="5" name="文本框 4">
            <a:extLst>
              <a:ext uri="{FF2B5EF4-FFF2-40B4-BE49-F238E27FC236}">
                <a16:creationId xmlns:a16="http://schemas.microsoft.com/office/drawing/2014/main" id="{31BB2E2D-0183-4843-9068-B67E1720648C}"/>
              </a:ext>
            </a:extLst>
          </p:cNvPr>
          <p:cNvSpPr txBox="1"/>
          <p:nvPr/>
        </p:nvSpPr>
        <p:spPr>
          <a:xfrm>
            <a:off x="7081522" y="5897339"/>
            <a:ext cx="2152851" cy="523220"/>
          </a:xfrm>
          <a:prstGeom prst="rect">
            <a:avLst/>
          </a:prstGeom>
          <a:noFill/>
        </p:spPr>
        <p:txBody>
          <a:bodyPr wrap="square" rtlCol="0">
            <a:spAutoFit/>
          </a:bodyPr>
          <a:lstStyle/>
          <a:p>
            <a:pPr algn="ctr"/>
            <a:r>
              <a:rPr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IP</a:t>
            </a: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设备</a:t>
            </a:r>
            <a:endParaRPr lang="zh-CN" altLang="en-US" sz="2800" dirty="0">
              <a:solidFill>
                <a:srgbClr val="FF0000"/>
              </a:solidFill>
              <a:latin typeface="楷体" panose="02010609060101010101" pitchFamily="49" charset="-122"/>
              <a:ea typeface="楷体" panose="02010609060101010101" pitchFamily="49" charset="-122"/>
            </a:endParaRPr>
          </a:p>
        </p:txBody>
      </p:sp>
      <p:sp>
        <p:nvSpPr>
          <p:cNvPr id="6" name="文本框 5">
            <a:extLst>
              <a:ext uri="{FF2B5EF4-FFF2-40B4-BE49-F238E27FC236}">
                <a16:creationId xmlns:a16="http://schemas.microsoft.com/office/drawing/2014/main" id="{44E7E3E0-35C3-4E38-AB42-4EE6ADA79D7C}"/>
              </a:ext>
            </a:extLst>
          </p:cNvPr>
          <p:cNvSpPr txBox="1"/>
          <p:nvPr/>
        </p:nvSpPr>
        <p:spPr>
          <a:xfrm>
            <a:off x="6096000" y="319499"/>
            <a:ext cx="2152851" cy="523220"/>
          </a:xfrm>
          <a:prstGeom prst="rect">
            <a:avLst/>
          </a:prstGeom>
          <a:noFill/>
        </p:spPr>
        <p:txBody>
          <a:bodyPr wrap="square" rtlCol="0">
            <a:spAutoFit/>
          </a:bodyPr>
          <a:lstStyle/>
          <a:p>
            <a:pPr algn="ctr"/>
            <a:r>
              <a:rPr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IP</a:t>
            </a: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设备</a:t>
            </a:r>
            <a:endParaRPr lang="zh-CN" altLang="en-US" sz="2800" dirty="0">
              <a:solidFill>
                <a:srgbClr val="FF000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854174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2BC1CF5-415C-4DAE-B2C2-A8BF9A1D5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5">
            <a:extLst>
              <a:ext uri="{FF2B5EF4-FFF2-40B4-BE49-F238E27FC236}">
                <a16:creationId xmlns:a16="http://schemas.microsoft.com/office/drawing/2014/main" id="{6C651D0D-A2E7-46B3-BEEA-71161FCA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6">
            <a:extLst>
              <a:ext uri="{FF2B5EF4-FFF2-40B4-BE49-F238E27FC236}">
                <a16:creationId xmlns:a16="http://schemas.microsoft.com/office/drawing/2014/main" id="{9CBEA7DB-1BAC-4A39-817B-82928B7F8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7">
            <a:extLst>
              <a:ext uri="{FF2B5EF4-FFF2-40B4-BE49-F238E27FC236}">
                <a16:creationId xmlns:a16="http://schemas.microsoft.com/office/drawing/2014/main" id="{EADF9EA0-3A2A-4F0A-9C86-FBAB53E9C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8">
            <a:extLst>
              <a:ext uri="{FF2B5EF4-FFF2-40B4-BE49-F238E27FC236}">
                <a16:creationId xmlns:a16="http://schemas.microsoft.com/office/drawing/2014/main" id="{A30A2C81-7CE8-4A85-9E15-548E7F466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258859" y="1118007"/>
            <a:ext cx="5634295"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标题 1">
            <a:extLst>
              <a:ext uri="{FF2B5EF4-FFF2-40B4-BE49-F238E27FC236}">
                <a16:creationId xmlns:a16="http://schemas.microsoft.com/office/drawing/2014/main" id="{E02C7EB4-A87D-4B94-9083-65C8CACEE1BD}"/>
              </a:ext>
            </a:extLst>
          </p:cNvPr>
          <p:cNvSpPr>
            <a:spLocks noGrp="1"/>
          </p:cNvSpPr>
          <p:nvPr>
            <p:ph type="title"/>
          </p:nvPr>
        </p:nvSpPr>
        <p:spPr>
          <a:xfrm>
            <a:off x="1570455" y="1426969"/>
            <a:ext cx="5158973" cy="3005883"/>
          </a:xfrm>
        </p:spPr>
        <p:txBody>
          <a:bodyPr vert="horz" lIns="91440" tIns="45720" rIns="91440" bIns="45720" rtlCol="0" anchor="b">
            <a:normAutofit/>
          </a:bodyPr>
          <a:lstStyle/>
          <a:p>
            <a:r>
              <a:rPr lang="en-US" altLang="zh-CN" sz="5400" dirty="0">
                <a:solidFill>
                  <a:srgbClr val="FFFFFF"/>
                </a:solidFill>
              </a:rPr>
              <a:t>3</a:t>
            </a:r>
            <a:r>
              <a:rPr lang="en-US" altLang="zh-CN" sz="5400" kern="1200" dirty="0">
                <a:solidFill>
                  <a:srgbClr val="FFFFFF"/>
                </a:solidFill>
                <a:latin typeface="+mj-lt"/>
                <a:ea typeface="+mj-ea"/>
                <a:cs typeface="+mj-cs"/>
              </a:rPr>
              <a:t> </a:t>
            </a:r>
            <a:r>
              <a:rPr lang="zh-CN" altLang="en-US" sz="5400" kern="1200" dirty="0">
                <a:solidFill>
                  <a:srgbClr val="FFFFFF"/>
                </a:solidFill>
                <a:latin typeface="+mj-lt"/>
                <a:ea typeface="+mj-ea"/>
                <a:cs typeface="+mj-cs"/>
              </a:rPr>
              <a:t>物联网经济与技术思考</a:t>
            </a:r>
          </a:p>
        </p:txBody>
      </p:sp>
      <p:pic>
        <p:nvPicPr>
          <p:cNvPr id="6" name="Graphic 5">
            <a:extLst>
              <a:ext uri="{FF2B5EF4-FFF2-40B4-BE49-F238E27FC236}">
                <a16:creationId xmlns:a16="http://schemas.microsoft.com/office/drawing/2014/main" id="{548DE9DB-2D8E-445B-A05E-DDB70F9C7B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26518" y="1518980"/>
            <a:ext cx="3966906" cy="3966906"/>
          </a:xfrm>
          <a:prstGeom prst="rect">
            <a:avLst/>
          </a:prstGeom>
        </p:spPr>
      </p:pic>
    </p:spTree>
    <p:extLst>
      <p:ext uri="{BB962C8B-B14F-4D97-AF65-F5344CB8AC3E}">
        <p14:creationId xmlns:p14="http://schemas.microsoft.com/office/powerpoint/2010/main" val="5769652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4E7E45-7BBE-4A55-9214-4A7DEB15C39E}"/>
              </a:ext>
            </a:extLst>
          </p:cNvPr>
          <p:cNvSpPr>
            <a:spLocks noGrp="1"/>
          </p:cNvSpPr>
          <p:nvPr>
            <p:ph type="title"/>
          </p:nvPr>
        </p:nvSpPr>
        <p:spPr/>
        <p:txBody>
          <a:bodyPr/>
          <a:lstStyle/>
          <a:p>
            <a:r>
              <a:rPr lang="zh-CN" altLang="en-US" dirty="0"/>
              <a:t>经济因素：成本考虑</a:t>
            </a:r>
          </a:p>
        </p:txBody>
      </p:sp>
      <p:sp>
        <p:nvSpPr>
          <p:cNvPr id="3" name="内容占位符 2">
            <a:extLst>
              <a:ext uri="{FF2B5EF4-FFF2-40B4-BE49-F238E27FC236}">
                <a16:creationId xmlns:a16="http://schemas.microsoft.com/office/drawing/2014/main" id="{D74CBF7D-885A-408C-A8BC-3B7A07C96E7B}"/>
              </a:ext>
            </a:extLst>
          </p:cNvPr>
          <p:cNvSpPr>
            <a:spLocks noGrp="1"/>
          </p:cNvSpPr>
          <p:nvPr>
            <p:ph idx="1"/>
          </p:nvPr>
        </p:nvSpPr>
        <p:spPr/>
        <p:txBody>
          <a:bodyPr>
            <a:normAutofit/>
          </a:bodyPr>
          <a:lstStyle/>
          <a:p>
            <a:pPr marL="514350" indent="-514350">
              <a:buFont typeface="+mj-ea"/>
              <a:buAutoNum type="circleNumDbPlain"/>
            </a:pPr>
            <a:r>
              <a:rPr lang="zh-CN" altLang="en-US" sz="3200" dirty="0">
                <a:solidFill>
                  <a:srgbClr val="FF0000"/>
                </a:solidFill>
              </a:rPr>
              <a:t>软硬件系统</a:t>
            </a:r>
            <a:r>
              <a:rPr lang="zh-CN" altLang="en-US" sz="3200" dirty="0"/>
              <a:t>成本：协议栈运行需要的操作系统、处理器、存储器、</a:t>
            </a:r>
            <a:r>
              <a:rPr lang="en-US" altLang="zh-CN" sz="3200" dirty="0"/>
              <a:t>I/O</a:t>
            </a:r>
            <a:r>
              <a:rPr lang="zh-CN" altLang="en-US" sz="3200" dirty="0"/>
              <a:t>接口等，</a:t>
            </a:r>
            <a:r>
              <a:rPr lang="zh-CN" altLang="en-US" sz="3200" u="sng" dirty="0">
                <a:solidFill>
                  <a:srgbClr val="FF0000"/>
                </a:solidFill>
              </a:rPr>
              <a:t>成本</a:t>
            </a:r>
            <a:r>
              <a:rPr lang="zh-CN" altLang="en-US" sz="3200" dirty="0"/>
              <a:t>高昂，无法应用于</a:t>
            </a:r>
            <a:r>
              <a:rPr lang="zh-CN" altLang="en-US" sz="3200" u="sng" dirty="0">
                <a:solidFill>
                  <a:srgbClr val="FF0000"/>
                </a:solidFill>
              </a:rPr>
              <a:t>海量</a:t>
            </a:r>
            <a:r>
              <a:rPr lang="zh-CN" altLang="en-US" sz="3200" dirty="0"/>
              <a:t>的设备制造；反之，没有海量设备提供的数据，就无法通过</a:t>
            </a:r>
            <a:r>
              <a:rPr lang="en-US" altLang="zh-CN" sz="3200" dirty="0"/>
              <a:t>AI</a:t>
            </a:r>
            <a:r>
              <a:rPr lang="zh-CN" altLang="en-US" sz="3200" dirty="0"/>
              <a:t>产生</a:t>
            </a:r>
            <a:r>
              <a:rPr lang="zh-CN" altLang="en-US" sz="3200" u="sng" dirty="0">
                <a:solidFill>
                  <a:srgbClr val="FF0000"/>
                </a:solidFill>
              </a:rPr>
              <a:t>价值</a:t>
            </a:r>
            <a:endParaRPr lang="en-US" altLang="zh-CN" sz="3200" u="sng" dirty="0">
              <a:solidFill>
                <a:srgbClr val="FF0000"/>
              </a:solidFill>
            </a:endParaRPr>
          </a:p>
          <a:p>
            <a:pPr marL="514350" indent="-514350">
              <a:buFont typeface="+mj-ea"/>
              <a:buAutoNum type="circleNumDbPlain"/>
            </a:pPr>
            <a:r>
              <a:rPr lang="zh-CN" altLang="en-US" sz="3200" dirty="0">
                <a:solidFill>
                  <a:srgbClr val="FF0000"/>
                </a:solidFill>
              </a:rPr>
              <a:t>监督与管理</a:t>
            </a:r>
            <a:r>
              <a:rPr lang="zh-CN" altLang="en-US" sz="3200" dirty="0"/>
              <a:t>成本：</a:t>
            </a:r>
            <a:r>
              <a:rPr lang="en-US" altLang="zh-CN" sz="3200" dirty="0"/>
              <a:t>MAC</a:t>
            </a:r>
            <a:r>
              <a:rPr lang="zh-CN" altLang="en-US" sz="3200" dirty="0"/>
              <a:t>地址的分配、检索和管理成本，十分高昂，同时网络基础设施无法提供充分的资源</a:t>
            </a:r>
            <a:endParaRPr lang="en-US" altLang="zh-CN" sz="3200" dirty="0"/>
          </a:p>
          <a:p>
            <a:pPr marL="514350" indent="-514350">
              <a:buFont typeface="+mj-ea"/>
              <a:buAutoNum type="circleNumDbPlain"/>
            </a:pPr>
            <a:r>
              <a:rPr lang="zh-CN" altLang="en-US" sz="3200" dirty="0">
                <a:solidFill>
                  <a:srgbClr val="FF0000"/>
                </a:solidFill>
              </a:rPr>
              <a:t>安全保障</a:t>
            </a:r>
            <a:r>
              <a:rPr lang="zh-CN" altLang="en-US" sz="3200" dirty="0"/>
              <a:t>成本：安全漏洞产生的成本每年高达数千亿元，平均每个终端设备分摊</a:t>
            </a:r>
            <a:r>
              <a:rPr lang="en-US" altLang="zh-CN" sz="3200" dirty="0"/>
              <a:t>50</a:t>
            </a:r>
            <a:r>
              <a:rPr lang="zh-CN" altLang="en-US" sz="3200" dirty="0"/>
              <a:t>美元，规模剧增带来无法承担的成本</a:t>
            </a:r>
          </a:p>
        </p:txBody>
      </p:sp>
    </p:spTree>
    <p:extLst>
      <p:ext uri="{BB962C8B-B14F-4D97-AF65-F5344CB8AC3E}">
        <p14:creationId xmlns:p14="http://schemas.microsoft.com/office/powerpoint/2010/main" val="24186973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DA7BAFD-1DD0-4354-A4DB-E12B439057F7}"/>
              </a:ext>
            </a:extLst>
          </p:cNvPr>
          <p:cNvPicPr>
            <a:picLocks noChangeAspect="1"/>
          </p:cNvPicPr>
          <p:nvPr/>
        </p:nvPicPr>
        <p:blipFill>
          <a:blip r:embed="rId2"/>
          <a:stretch>
            <a:fillRect/>
          </a:stretch>
        </p:blipFill>
        <p:spPr>
          <a:xfrm>
            <a:off x="1886267" y="387667"/>
            <a:ext cx="8277225" cy="4924425"/>
          </a:xfrm>
          <a:prstGeom prst="rect">
            <a:avLst/>
          </a:prstGeom>
        </p:spPr>
      </p:pic>
      <p:sp>
        <p:nvSpPr>
          <p:cNvPr id="3" name="文本框 2">
            <a:extLst>
              <a:ext uri="{FF2B5EF4-FFF2-40B4-BE49-F238E27FC236}">
                <a16:creationId xmlns:a16="http://schemas.microsoft.com/office/drawing/2014/main" id="{48258551-3124-48E1-8338-7B73A0658940}"/>
              </a:ext>
            </a:extLst>
          </p:cNvPr>
          <p:cNvSpPr txBox="1"/>
          <p:nvPr/>
        </p:nvSpPr>
        <p:spPr>
          <a:xfrm>
            <a:off x="3120723" y="5573611"/>
            <a:ext cx="6449997" cy="523220"/>
          </a:xfrm>
          <a:prstGeom prst="rect">
            <a:avLst/>
          </a:prstGeom>
          <a:noFill/>
        </p:spPr>
        <p:txBody>
          <a:bodyPr wrap="square" rtlCol="0">
            <a:spAutoFit/>
          </a:bodyPr>
          <a:lstStyle/>
          <a:p>
            <a:pPr algn="ct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边际成本：        </a:t>
            </a:r>
            <a:r>
              <a:rPr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50</a:t>
            </a: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美元 </a:t>
            </a:r>
            <a:r>
              <a:rPr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vs 1</a:t>
            </a: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美元</a:t>
            </a:r>
            <a:endParaRPr lang="zh-CN" altLang="en-US" sz="2800" dirty="0">
              <a:solidFill>
                <a:srgbClr val="FF000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867190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2BC1CF5-415C-4DAE-B2C2-A8BF9A1D5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5">
            <a:extLst>
              <a:ext uri="{FF2B5EF4-FFF2-40B4-BE49-F238E27FC236}">
                <a16:creationId xmlns:a16="http://schemas.microsoft.com/office/drawing/2014/main" id="{6C651D0D-A2E7-46B3-BEEA-71161FCA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6">
            <a:extLst>
              <a:ext uri="{FF2B5EF4-FFF2-40B4-BE49-F238E27FC236}">
                <a16:creationId xmlns:a16="http://schemas.microsoft.com/office/drawing/2014/main" id="{9CBEA7DB-1BAC-4A39-817B-82928B7F8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7">
            <a:extLst>
              <a:ext uri="{FF2B5EF4-FFF2-40B4-BE49-F238E27FC236}">
                <a16:creationId xmlns:a16="http://schemas.microsoft.com/office/drawing/2014/main" id="{EADF9EA0-3A2A-4F0A-9C86-FBAB53E9C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8">
            <a:extLst>
              <a:ext uri="{FF2B5EF4-FFF2-40B4-BE49-F238E27FC236}">
                <a16:creationId xmlns:a16="http://schemas.microsoft.com/office/drawing/2014/main" id="{A30A2C81-7CE8-4A85-9E15-548E7F466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258859" y="1118007"/>
            <a:ext cx="5634295"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标题 1">
            <a:extLst>
              <a:ext uri="{FF2B5EF4-FFF2-40B4-BE49-F238E27FC236}">
                <a16:creationId xmlns:a16="http://schemas.microsoft.com/office/drawing/2014/main" id="{E02C7EB4-A87D-4B94-9083-65C8CACEE1BD}"/>
              </a:ext>
            </a:extLst>
          </p:cNvPr>
          <p:cNvSpPr>
            <a:spLocks noGrp="1"/>
          </p:cNvSpPr>
          <p:nvPr>
            <p:ph type="title"/>
          </p:nvPr>
        </p:nvSpPr>
        <p:spPr>
          <a:xfrm>
            <a:off x="1570455" y="1426969"/>
            <a:ext cx="5158973" cy="3005883"/>
          </a:xfrm>
        </p:spPr>
        <p:txBody>
          <a:bodyPr vert="horz" lIns="91440" tIns="45720" rIns="91440" bIns="45720" rtlCol="0" anchor="b">
            <a:normAutofit/>
          </a:bodyPr>
          <a:lstStyle/>
          <a:p>
            <a:r>
              <a:rPr lang="en-US" altLang="zh-CN" sz="5400" kern="1200" dirty="0">
                <a:solidFill>
                  <a:srgbClr val="FFFFFF"/>
                </a:solidFill>
                <a:latin typeface="+mj-lt"/>
                <a:ea typeface="+mj-ea"/>
                <a:cs typeface="+mj-cs"/>
              </a:rPr>
              <a:t>4 </a:t>
            </a:r>
            <a:r>
              <a:rPr lang="zh-CN" altLang="en-US" sz="5400" kern="1200" dirty="0">
                <a:solidFill>
                  <a:srgbClr val="FFFFFF"/>
                </a:solidFill>
                <a:latin typeface="+mj-lt"/>
                <a:ea typeface="+mj-ea"/>
                <a:cs typeface="+mj-cs"/>
              </a:rPr>
              <a:t>物联网如何走出困境</a:t>
            </a:r>
          </a:p>
        </p:txBody>
      </p:sp>
      <p:pic>
        <p:nvPicPr>
          <p:cNvPr id="6" name="Graphic 5">
            <a:extLst>
              <a:ext uri="{FF2B5EF4-FFF2-40B4-BE49-F238E27FC236}">
                <a16:creationId xmlns:a16="http://schemas.microsoft.com/office/drawing/2014/main" id="{548DE9DB-2D8E-445B-A05E-DDB70F9C7B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26518" y="1518980"/>
            <a:ext cx="3966906" cy="3966906"/>
          </a:xfrm>
          <a:prstGeom prst="rect">
            <a:avLst/>
          </a:prstGeom>
        </p:spPr>
      </p:pic>
    </p:spTree>
    <p:extLst>
      <p:ext uri="{BB962C8B-B14F-4D97-AF65-F5344CB8AC3E}">
        <p14:creationId xmlns:p14="http://schemas.microsoft.com/office/powerpoint/2010/main" val="40799971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4E7E45-7BBE-4A55-9214-4A7DEB15C39E}"/>
              </a:ext>
            </a:extLst>
          </p:cNvPr>
          <p:cNvSpPr>
            <a:spLocks noGrp="1"/>
          </p:cNvSpPr>
          <p:nvPr>
            <p:ph type="title"/>
          </p:nvPr>
        </p:nvSpPr>
        <p:spPr/>
        <p:txBody>
          <a:bodyPr/>
          <a:lstStyle/>
          <a:p>
            <a:r>
              <a:rPr lang="zh-CN" altLang="en-US" dirty="0"/>
              <a:t>核心议题</a:t>
            </a:r>
          </a:p>
        </p:txBody>
      </p:sp>
      <p:sp>
        <p:nvSpPr>
          <p:cNvPr id="3" name="内容占位符 2">
            <a:extLst>
              <a:ext uri="{FF2B5EF4-FFF2-40B4-BE49-F238E27FC236}">
                <a16:creationId xmlns:a16="http://schemas.microsoft.com/office/drawing/2014/main" id="{D74CBF7D-885A-408C-A8BC-3B7A07C96E7B}"/>
              </a:ext>
            </a:extLst>
          </p:cNvPr>
          <p:cNvSpPr>
            <a:spLocks noGrp="1"/>
          </p:cNvSpPr>
          <p:nvPr>
            <p:ph idx="1"/>
          </p:nvPr>
        </p:nvSpPr>
        <p:spPr>
          <a:xfrm>
            <a:off x="695960" y="2303145"/>
            <a:ext cx="9555480" cy="3681095"/>
          </a:xfrm>
        </p:spPr>
        <p:txBody>
          <a:bodyPr>
            <a:normAutofit/>
          </a:bodyPr>
          <a:lstStyle/>
          <a:p>
            <a:pPr marL="0" indent="0">
              <a:buNone/>
            </a:pPr>
            <a:r>
              <a:rPr lang="zh-CN" altLang="en-US" sz="3600" dirty="0"/>
              <a:t>如何以</a:t>
            </a:r>
            <a:r>
              <a:rPr lang="zh-CN" altLang="en-US" sz="3600" dirty="0">
                <a:solidFill>
                  <a:srgbClr val="FF0000"/>
                </a:solidFill>
              </a:rPr>
              <a:t>低成本</a:t>
            </a:r>
            <a:r>
              <a:rPr lang="zh-CN" altLang="en-US" sz="3600" dirty="0"/>
              <a:t>和</a:t>
            </a:r>
            <a:r>
              <a:rPr lang="zh-CN" altLang="en-US" sz="3600" dirty="0">
                <a:solidFill>
                  <a:srgbClr val="FF0000"/>
                </a:solidFill>
              </a:rPr>
              <a:t>低风险</a:t>
            </a:r>
            <a:r>
              <a:rPr lang="zh-CN" altLang="en-US" sz="3600" dirty="0"/>
              <a:t>的方式，让</a:t>
            </a:r>
            <a:r>
              <a:rPr lang="zh-CN" altLang="en-US" sz="3600" dirty="0">
                <a:solidFill>
                  <a:srgbClr val="FF0000"/>
                </a:solidFill>
              </a:rPr>
              <a:t>无限量增长</a:t>
            </a:r>
            <a:r>
              <a:rPr lang="zh-CN" altLang="en-US" sz="3600" dirty="0"/>
              <a:t>的物联网终端设备接入网络，从而提供</a:t>
            </a:r>
            <a:r>
              <a:rPr lang="zh-CN" altLang="en-US" sz="3600" dirty="0">
                <a:solidFill>
                  <a:srgbClr val="FF0000"/>
                </a:solidFill>
              </a:rPr>
              <a:t>海量数据</a:t>
            </a:r>
            <a:r>
              <a:rPr lang="zh-CN" altLang="en-US" sz="3600" dirty="0"/>
              <a:t>以产生价值？</a:t>
            </a:r>
            <a:endParaRPr lang="en-US" altLang="zh-CN" sz="3600" dirty="0"/>
          </a:p>
          <a:p>
            <a:pPr marL="0" indent="0">
              <a:buNone/>
            </a:pPr>
            <a:endParaRPr lang="en-US" altLang="zh-CN" sz="3600" dirty="0"/>
          </a:p>
          <a:p>
            <a:pPr marL="0" indent="0">
              <a:buNone/>
            </a:pPr>
            <a:r>
              <a:rPr lang="zh-CN" altLang="en-US" sz="3600" dirty="0"/>
              <a:t>新的物联网结构如何按照</a:t>
            </a:r>
            <a:r>
              <a:rPr lang="zh-CN" altLang="en-US" sz="3600" dirty="0">
                <a:solidFill>
                  <a:srgbClr val="FF0000"/>
                </a:solidFill>
              </a:rPr>
              <a:t>需求</a:t>
            </a:r>
            <a:r>
              <a:rPr lang="zh-CN" altLang="en-US" sz="3600" dirty="0"/>
              <a:t>大规模发展，同时与现有的</a:t>
            </a:r>
            <a:r>
              <a:rPr lang="en-US" altLang="zh-CN" sz="3600" dirty="0">
                <a:solidFill>
                  <a:srgbClr val="FF0000"/>
                </a:solidFill>
              </a:rPr>
              <a:t>IP</a:t>
            </a:r>
            <a:r>
              <a:rPr lang="zh-CN" altLang="en-US" sz="3600" dirty="0">
                <a:solidFill>
                  <a:srgbClr val="FF0000"/>
                </a:solidFill>
              </a:rPr>
              <a:t>网络</a:t>
            </a:r>
            <a:r>
              <a:rPr lang="zh-CN" altLang="en-US" sz="3600" dirty="0"/>
              <a:t>携手演进？</a:t>
            </a:r>
          </a:p>
        </p:txBody>
      </p:sp>
    </p:spTree>
    <p:extLst>
      <p:ext uri="{BB962C8B-B14F-4D97-AF65-F5344CB8AC3E}">
        <p14:creationId xmlns:p14="http://schemas.microsoft.com/office/powerpoint/2010/main" val="906878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4E7E45-7BBE-4A55-9214-4A7DEB15C39E}"/>
              </a:ext>
            </a:extLst>
          </p:cNvPr>
          <p:cNvSpPr>
            <a:spLocks noGrp="1"/>
          </p:cNvSpPr>
          <p:nvPr>
            <p:ph type="title"/>
          </p:nvPr>
        </p:nvSpPr>
        <p:spPr/>
        <p:txBody>
          <a:bodyPr/>
          <a:lstStyle/>
          <a:p>
            <a:r>
              <a:rPr lang="zh-CN" altLang="en-US" dirty="0"/>
              <a:t>如何走出困境？</a:t>
            </a:r>
          </a:p>
        </p:txBody>
      </p:sp>
      <p:sp>
        <p:nvSpPr>
          <p:cNvPr id="3" name="内容占位符 2">
            <a:extLst>
              <a:ext uri="{FF2B5EF4-FFF2-40B4-BE49-F238E27FC236}">
                <a16:creationId xmlns:a16="http://schemas.microsoft.com/office/drawing/2014/main" id="{D74CBF7D-885A-408C-A8BC-3B7A07C96E7B}"/>
              </a:ext>
            </a:extLst>
          </p:cNvPr>
          <p:cNvSpPr>
            <a:spLocks noGrp="1"/>
          </p:cNvSpPr>
          <p:nvPr>
            <p:ph idx="1"/>
          </p:nvPr>
        </p:nvSpPr>
        <p:spPr>
          <a:xfrm>
            <a:off x="695960" y="2303145"/>
            <a:ext cx="9555480" cy="3681095"/>
          </a:xfrm>
        </p:spPr>
        <p:txBody>
          <a:bodyPr>
            <a:normAutofit/>
          </a:bodyPr>
          <a:lstStyle/>
          <a:p>
            <a:pPr marL="0" indent="0">
              <a:buNone/>
            </a:pPr>
            <a:r>
              <a:rPr lang="zh-CN" altLang="en-US" sz="3600" dirty="0"/>
              <a:t>目前上没有任何人造技术系统，可供未来物联网的巨大规模作参考</a:t>
            </a:r>
            <a:endParaRPr lang="en-US" altLang="zh-CN" sz="3600" dirty="0"/>
          </a:p>
          <a:p>
            <a:pPr marL="0" indent="0">
              <a:buNone/>
            </a:pPr>
            <a:endParaRPr lang="en-US" altLang="zh-CN" sz="3600" dirty="0"/>
          </a:p>
          <a:p>
            <a:pPr marL="0" indent="0">
              <a:buNone/>
            </a:pPr>
            <a:r>
              <a:rPr lang="zh-CN" altLang="en-US" sz="3600" dirty="0"/>
              <a:t>转而学习大自然的信息交互方式，</a:t>
            </a:r>
            <a:r>
              <a:rPr lang="zh-CN" altLang="en-US" sz="3600" dirty="0">
                <a:solidFill>
                  <a:srgbClr val="FF0000"/>
                </a:solidFill>
              </a:rPr>
              <a:t>大自然</a:t>
            </a:r>
            <a:r>
              <a:rPr lang="zh-CN" altLang="en-US" sz="3600" dirty="0"/>
              <a:t>的规模和架构（无集中控制，无复杂协议或重传机制</a:t>
            </a:r>
            <a:r>
              <a:rPr lang="en-US" altLang="zh-CN" sz="3600" dirty="0"/>
              <a:t>…</a:t>
            </a:r>
            <a:r>
              <a:rPr lang="zh-CN" altLang="en-US" sz="3600" dirty="0"/>
              <a:t>）可以提供有益的参考</a:t>
            </a:r>
          </a:p>
        </p:txBody>
      </p:sp>
    </p:spTree>
    <p:extLst>
      <p:ext uri="{BB962C8B-B14F-4D97-AF65-F5344CB8AC3E}">
        <p14:creationId xmlns:p14="http://schemas.microsoft.com/office/powerpoint/2010/main" val="4847678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4E7E45-7BBE-4A55-9214-4A7DEB15C39E}"/>
              </a:ext>
            </a:extLst>
          </p:cNvPr>
          <p:cNvSpPr>
            <a:spLocks noGrp="1"/>
          </p:cNvSpPr>
          <p:nvPr>
            <p:ph type="title"/>
          </p:nvPr>
        </p:nvSpPr>
        <p:spPr/>
        <p:txBody>
          <a:bodyPr/>
          <a:lstStyle/>
          <a:p>
            <a:r>
              <a:rPr lang="zh-CN" altLang="en-US" dirty="0"/>
              <a:t>个体自治</a:t>
            </a:r>
          </a:p>
        </p:txBody>
      </p:sp>
      <p:sp>
        <p:nvSpPr>
          <p:cNvPr id="3" name="内容占位符 2">
            <a:extLst>
              <a:ext uri="{FF2B5EF4-FFF2-40B4-BE49-F238E27FC236}">
                <a16:creationId xmlns:a16="http://schemas.microsoft.com/office/drawing/2014/main" id="{D74CBF7D-885A-408C-A8BC-3B7A07C96E7B}"/>
              </a:ext>
            </a:extLst>
          </p:cNvPr>
          <p:cNvSpPr>
            <a:spLocks noGrp="1"/>
          </p:cNvSpPr>
          <p:nvPr>
            <p:ph idx="1"/>
          </p:nvPr>
        </p:nvSpPr>
        <p:spPr>
          <a:xfrm>
            <a:off x="838200" y="1825625"/>
            <a:ext cx="9626600" cy="3366135"/>
          </a:xfrm>
        </p:spPr>
        <p:txBody>
          <a:bodyPr>
            <a:normAutofit/>
          </a:bodyPr>
          <a:lstStyle/>
          <a:p>
            <a:r>
              <a:rPr lang="zh-CN" altLang="en-US" sz="3200" dirty="0">
                <a:solidFill>
                  <a:srgbClr val="FF0000"/>
                </a:solidFill>
              </a:rPr>
              <a:t>自然界物种</a:t>
            </a:r>
            <a:r>
              <a:rPr lang="zh-CN" altLang="en-US" sz="3200" dirty="0"/>
              <a:t>：“计算能力”非常有限，但可以利用刺激反应来做决策，同时与同物种的同伴通信，从而完成生物的繁殖和进化过程</a:t>
            </a:r>
            <a:endParaRPr lang="en-US" altLang="zh-CN" sz="3200" u="sng" dirty="0">
              <a:solidFill>
                <a:srgbClr val="FF0000"/>
              </a:solidFill>
            </a:endParaRPr>
          </a:p>
          <a:p>
            <a:r>
              <a:rPr lang="zh-CN" altLang="en-US" sz="3200" dirty="0">
                <a:solidFill>
                  <a:srgbClr val="FF0000"/>
                </a:solidFill>
              </a:rPr>
              <a:t>物联网终端设备</a:t>
            </a:r>
            <a:r>
              <a:rPr lang="zh-CN" altLang="en-US" sz="3200" dirty="0"/>
              <a:t>：简易的通信方式，有限的运算能力，终端自治</a:t>
            </a:r>
          </a:p>
        </p:txBody>
      </p:sp>
    </p:spTree>
    <p:extLst>
      <p:ext uri="{BB962C8B-B14F-4D97-AF65-F5344CB8AC3E}">
        <p14:creationId xmlns:p14="http://schemas.microsoft.com/office/powerpoint/2010/main" val="1065670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标题 1">
            <a:extLst>
              <a:ext uri="{FF2B5EF4-FFF2-40B4-BE49-F238E27FC236}">
                <a16:creationId xmlns:a16="http://schemas.microsoft.com/office/drawing/2014/main" id="{E02C7EB4-A87D-4B94-9083-65C8CACEE1BD}"/>
              </a:ext>
            </a:extLst>
          </p:cNvPr>
          <p:cNvSpPr>
            <a:spLocks noGrp="1"/>
          </p:cNvSpPr>
          <p:nvPr>
            <p:ph type="title"/>
          </p:nvPr>
        </p:nvSpPr>
        <p:spPr>
          <a:xfrm>
            <a:off x="874815" y="2092960"/>
            <a:ext cx="6409905" cy="1777758"/>
          </a:xfrm>
        </p:spPr>
        <p:txBody>
          <a:bodyPr vert="horz" lIns="91440" tIns="45720" rIns="91440" bIns="45720" rtlCol="0" anchor="b">
            <a:normAutofit/>
          </a:bodyPr>
          <a:lstStyle/>
          <a:p>
            <a:pPr algn="ctr"/>
            <a:r>
              <a:rPr lang="zh-CN" altLang="en-US" kern="1200" dirty="0">
                <a:solidFill>
                  <a:schemeClr val="tx1"/>
                </a:solidFill>
                <a:latin typeface="+mj-lt"/>
                <a:ea typeface="+mj-ea"/>
                <a:cs typeface="+mj-cs"/>
              </a:rPr>
              <a:t>一、物联网</a:t>
            </a:r>
            <a:r>
              <a:rPr lang="en-US" altLang="zh-CN" kern="1200" dirty="0">
                <a:solidFill>
                  <a:schemeClr val="tx1"/>
                </a:solidFill>
                <a:latin typeface="+mj-lt"/>
                <a:ea typeface="+mj-ea"/>
                <a:cs typeface="+mj-cs"/>
              </a:rPr>
              <a:t>—</a:t>
            </a:r>
            <a:r>
              <a:rPr lang="zh-CN" altLang="en-US" kern="1200" dirty="0">
                <a:solidFill>
                  <a:schemeClr val="tx1"/>
                </a:solidFill>
                <a:latin typeface="+mj-lt"/>
                <a:ea typeface="+mj-ea"/>
                <a:cs typeface="+mj-cs"/>
              </a:rPr>
              <a:t>另辟蹊径</a:t>
            </a:r>
          </a:p>
        </p:txBody>
      </p:sp>
      <p:sp>
        <p:nvSpPr>
          <p:cNvPr id="11" name="Freeform: Shape 10">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Graphic 5">
            <a:extLst>
              <a:ext uri="{FF2B5EF4-FFF2-40B4-BE49-F238E27FC236}">
                <a16:creationId xmlns:a16="http://schemas.microsoft.com/office/drawing/2014/main" id="{548DE9DB-2D8E-445B-A05E-DDB70F9C7B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93046" y="1209578"/>
            <a:ext cx="4055897" cy="4055897"/>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15" name="Freeform: Shape 14">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2180110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4E7E45-7BBE-4A55-9214-4A7DEB15C39E}"/>
              </a:ext>
            </a:extLst>
          </p:cNvPr>
          <p:cNvSpPr>
            <a:spLocks noGrp="1"/>
          </p:cNvSpPr>
          <p:nvPr>
            <p:ph type="title"/>
          </p:nvPr>
        </p:nvSpPr>
        <p:spPr/>
        <p:txBody>
          <a:bodyPr/>
          <a:lstStyle/>
          <a:p>
            <a:r>
              <a:rPr lang="zh-CN" altLang="en-US" dirty="0"/>
              <a:t>亲缘社区</a:t>
            </a:r>
          </a:p>
        </p:txBody>
      </p:sp>
      <p:sp>
        <p:nvSpPr>
          <p:cNvPr id="3" name="内容占位符 2">
            <a:extLst>
              <a:ext uri="{FF2B5EF4-FFF2-40B4-BE49-F238E27FC236}">
                <a16:creationId xmlns:a16="http://schemas.microsoft.com/office/drawing/2014/main" id="{D74CBF7D-885A-408C-A8BC-3B7A07C96E7B}"/>
              </a:ext>
            </a:extLst>
          </p:cNvPr>
          <p:cNvSpPr>
            <a:spLocks noGrp="1"/>
          </p:cNvSpPr>
          <p:nvPr>
            <p:ph idx="1"/>
          </p:nvPr>
        </p:nvSpPr>
        <p:spPr>
          <a:xfrm>
            <a:off x="736600" y="5188585"/>
            <a:ext cx="9626600" cy="1456055"/>
          </a:xfrm>
        </p:spPr>
        <p:txBody>
          <a:bodyPr>
            <a:normAutofit/>
          </a:bodyPr>
          <a:lstStyle/>
          <a:p>
            <a:r>
              <a:rPr lang="zh-CN" altLang="en-US" sz="3200" dirty="0">
                <a:solidFill>
                  <a:srgbClr val="FF0000"/>
                </a:solidFill>
              </a:rPr>
              <a:t>亲缘社区</a:t>
            </a:r>
            <a:r>
              <a:rPr lang="zh-CN" altLang="en-US" sz="3200" dirty="0"/>
              <a:t>：不同物种使用相同</a:t>
            </a:r>
            <a:r>
              <a:rPr lang="zh-CN" altLang="en-US" sz="3200" u="sng" dirty="0">
                <a:solidFill>
                  <a:srgbClr val="FF0000"/>
                </a:solidFill>
              </a:rPr>
              <a:t>通信媒介</a:t>
            </a:r>
            <a:r>
              <a:rPr lang="zh-CN" altLang="en-US" sz="3200" dirty="0"/>
              <a:t>（空气）发送信号，但个体依据源自其相同物种的</a:t>
            </a:r>
            <a:r>
              <a:rPr lang="zh-CN" altLang="en-US" sz="3200" u="sng" dirty="0">
                <a:solidFill>
                  <a:srgbClr val="FF0000"/>
                </a:solidFill>
              </a:rPr>
              <a:t>信号</a:t>
            </a:r>
            <a:r>
              <a:rPr lang="zh-CN" altLang="en-US" sz="3200" dirty="0"/>
              <a:t>做决策，并较好地应对其它信号干扰</a:t>
            </a:r>
          </a:p>
        </p:txBody>
      </p:sp>
      <p:pic>
        <p:nvPicPr>
          <p:cNvPr id="5" name="图片 4">
            <a:extLst>
              <a:ext uri="{FF2B5EF4-FFF2-40B4-BE49-F238E27FC236}">
                <a16:creationId xmlns:a16="http://schemas.microsoft.com/office/drawing/2014/main" id="{DF3189BA-0401-4F6D-9B67-AA185741C1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082" y="1546162"/>
            <a:ext cx="6715635" cy="3240000"/>
          </a:xfrm>
          <a:prstGeom prst="rect">
            <a:avLst/>
          </a:prstGeom>
        </p:spPr>
      </p:pic>
    </p:spTree>
    <p:extLst>
      <p:ext uri="{BB962C8B-B14F-4D97-AF65-F5344CB8AC3E}">
        <p14:creationId xmlns:p14="http://schemas.microsoft.com/office/powerpoint/2010/main" val="41221757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4E7E45-7BBE-4A55-9214-4A7DEB15C39E}"/>
              </a:ext>
            </a:extLst>
          </p:cNvPr>
          <p:cNvSpPr>
            <a:spLocks noGrp="1"/>
          </p:cNvSpPr>
          <p:nvPr>
            <p:ph type="title"/>
          </p:nvPr>
        </p:nvSpPr>
        <p:spPr/>
        <p:txBody>
          <a:bodyPr/>
          <a:lstStyle/>
          <a:p>
            <a:r>
              <a:rPr lang="zh-CN" altLang="en-US" dirty="0"/>
              <a:t>“面向接收者”的传播模式</a:t>
            </a:r>
          </a:p>
        </p:txBody>
      </p:sp>
      <p:pic>
        <p:nvPicPr>
          <p:cNvPr id="6" name="图片 5">
            <a:extLst>
              <a:ext uri="{FF2B5EF4-FFF2-40B4-BE49-F238E27FC236}">
                <a16:creationId xmlns:a16="http://schemas.microsoft.com/office/drawing/2014/main" id="{E476955C-8EF2-4F28-991B-178E2EF305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4432" y="1838884"/>
            <a:ext cx="7427368" cy="4320000"/>
          </a:xfrm>
          <a:prstGeom prst="rect">
            <a:avLst/>
          </a:prstGeom>
        </p:spPr>
      </p:pic>
    </p:spTree>
    <p:extLst>
      <p:ext uri="{BB962C8B-B14F-4D97-AF65-F5344CB8AC3E}">
        <p14:creationId xmlns:p14="http://schemas.microsoft.com/office/powerpoint/2010/main" val="11386865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D7DC1E-3F19-4D34-8F42-E39A2AA5D7A3}"/>
              </a:ext>
            </a:extLst>
          </p:cNvPr>
          <p:cNvSpPr>
            <a:spLocks noGrp="1"/>
          </p:cNvSpPr>
          <p:nvPr>
            <p:ph type="title"/>
          </p:nvPr>
        </p:nvSpPr>
        <p:spPr/>
        <p:txBody>
          <a:bodyPr/>
          <a:lstStyle/>
          <a:p>
            <a:r>
              <a:rPr lang="zh-CN" altLang="en-US" dirty="0"/>
              <a:t>连接</a:t>
            </a:r>
            <a:r>
              <a:rPr lang="en-US" altLang="zh-CN" dirty="0"/>
              <a:t>/</a:t>
            </a:r>
            <a:r>
              <a:rPr lang="zh-CN" altLang="en-US" dirty="0"/>
              <a:t>传播模式</a:t>
            </a:r>
          </a:p>
        </p:txBody>
      </p:sp>
      <p:sp>
        <p:nvSpPr>
          <p:cNvPr id="3" name="文本占位符 2">
            <a:extLst>
              <a:ext uri="{FF2B5EF4-FFF2-40B4-BE49-F238E27FC236}">
                <a16:creationId xmlns:a16="http://schemas.microsoft.com/office/drawing/2014/main" id="{9E5BF1B2-18EB-4FB6-9311-132E69242851}"/>
              </a:ext>
            </a:extLst>
          </p:cNvPr>
          <p:cNvSpPr>
            <a:spLocks noGrp="1"/>
          </p:cNvSpPr>
          <p:nvPr>
            <p:ph type="body" idx="1"/>
          </p:nvPr>
        </p:nvSpPr>
        <p:spPr/>
        <p:txBody>
          <a:bodyPr>
            <a:normAutofit/>
          </a:bodyPr>
          <a:lstStyle/>
          <a:p>
            <a:r>
              <a:rPr lang="zh-CN" altLang="en-US" sz="3200" dirty="0"/>
              <a:t>面向发送者</a:t>
            </a:r>
          </a:p>
        </p:txBody>
      </p:sp>
      <p:sp>
        <p:nvSpPr>
          <p:cNvPr id="4" name="内容占位符 3">
            <a:extLst>
              <a:ext uri="{FF2B5EF4-FFF2-40B4-BE49-F238E27FC236}">
                <a16:creationId xmlns:a16="http://schemas.microsoft.com/office/drawing/2014/main" id="{D7B2D2D4-DC8F-45FD-9221-CEE8338B17D1}"/>
              </a:ext>
            </a:extLst>
          </p:cNvPr>
          <p:cNvSpPr>
            <a:spLocks noGrp="1"/>
          </p:cNvSpPr>
          <p:nvPr>
            <p:ph sz="half" idx="2"/>
          </p:nvPr>
        </p:nvSpPr>
        <p:spPr/>
        <p:txBody>
          <a:bodyPr>
            <a:normAutofit lnSpcReduction="10000"/>
          </a:bodyPr>
          <a:lstStyle/>
          <a:p>
            <a:r>
              <a:rPr lang="zh-CN" altLang="en-US" sz="3200" dirty="0"/>
              <a:t>典型案例：</a:t>
            </a:r>
            <a:r>
              <a:rPr lang="en-US" altLang="zh-CN" sz="3200" dirty="0">
                <a:solidFill>
                  <a:srgbClr val="FF0000"/>
                </a:solidFill>
              </a:rPr>
              <a:t>TCP</a:t>
            </a:r>
            <a:r>
              <a:rPr lang="zh-CN" altLang="en-US" sz="3200" dirty="0">
                <a:solidFill>
                  <a:srgbClr val="FF0000"/>
                </a:solidFill>
              </a:rPr>
              <a:t>协议</a:t>
            </a:r>
            <a:endParaRPr lang="en-US" altLang="zh-CN" sz="3200" dirty="0">
              <a:solidFill>
                <a:srgbClr val="FF0000"/>
              </a:solidFill>
            </a:endParaRPr>
          </a:p>
          <a:p>
            <a:r>
              <a:rPr lang="zh-CN" altLang="en-US" sz="3200" dirty="0"/>
              <a:t>特征：发送者需要确保数据发送成功，使用诸如“</a:t>
            </a:r>
            <a:r>
              <a:rPr lang="zh-CN" altLang="en-US" sz="3200" dirty="0">
                <a:solidFill>
                  <a:srgbClr val="FF0000"/>
                </a:solidFill>
              </a:rPr>
              <a:t>确认</a:t>
            </a:r>
            <a:r>
              <a:rPr lang="en-US" altLang="zh-CN" sz="3200" dirty="0">
                <a:solidFill>
                  <a:srgbClr val="FF0000"/>
                </a:solidFill>
              </a:rPr>
              <a:t>/</a:t>
            </a:r>
            <a:r>
              <a:rPr lang="zh-CN" altLang="en-US" sz="3200" dirty="0">
                <a:solidFill>
                  <a:srgbClr val="FF0000"/>
                </a:solidFill>
              </a:rPr>
              <a:t>重传</a:t>
            </a:r>
            <a:r>
              <a:rPr lang="zh-CN" altLang="en-US" sz="3200" dirty="0"/>
              <a:t>”机制实现</a:t>
            </a:r>
          </a:p>
        </p:txBody>
      </p:sp>
      <p:sp>
        <p:nvSpPr>
          <p:cNvPr id="5" name="文本占位符 4">
            <a:extLst>
              <a:ext uri="{FF2B5EF4-FFF2-40B4-BE49-F238E27FC236}">
                <a16:creationId xmlns:a16="http://schemas.microsoft.com/office/drawing/2014/main" id="{3532339F-DAF8-42E3-9355-6A5F7AD77EC9}"/>
              </a:ext>
            </a:extLst>
          </p:cNvPr>
          <p:cNvSpPr>
            <a:spLocks noGrp="1"/>
          </p:cNvSpPr>
          <p:nvPr>
            <p:ph type="body" sz="quarter" idx="3"/>
          </p:nvPr>
        </p:nvSpPr>
        <p:spPr/>
        <p:txBody>
          <a:bodyPr>
            <a:normAutofit/>
          </a:bodyPr>
          <a:lstStyle/>
          <a:p>
            <a:r>
              <a:rPr lang="zh-CN" altLang="en-US" sz="3200" dirty="0"/>
              <a:t>面向接收者</a:t>
            </a:r>
          </a:p>
        </p:txBody>
      </p:sp>
      <p:sp>
        <p:nvSpPr>
          <p:cNvPr id="6" name="内容占位符 5">
            <a:extLst>
              <a:ext uri="{FF2B5EF4-FFF2-40B4-BE49-F238E27FC236}">
                <a16:creationId xmlns:a16="http://schemas.microsoft.com/office/drawing/2014/main" id="{0B94A837-AE22-41ED-A0DB-B090AEAE8190}"/>
              </a:ext>
            </a:extLst>
          </p:cNvPr>
          <p:cNvSpPr>
            <a:spLocks noGrp="1"/>
          </p:cNvSpPr>
          <p:nvPr>
            <p:ph sz="quarter" idx="4"/>
          </p:nvPr>
        </p:nvSpPr>
        <p:spPr/>
        <p:txBody>
          <a:bodyPr>
            <a:normAutofit lnSpcReduction="10000"/>
          </a:bodyPr>
          <a:lstStyle/>
          <a:p>
            <a:r>
              <a:rPr lang="zh-CN" altLang="en-US" sz="3200" dirty="0"/>
              <a:t>典型案例：</a:t>
            </a:r>
            <a:r>
              <a:rPr lang="zh-CN" altLang="en-US" sz="3200" dirty="0">
                <a:solidFill>
                  <a:srgbClr val="FF0000"/>
                </a:solidFill>
              </a:rPr>
              <a:t>花粉传播</a:t>
            </a:r>
            <a:endParaRPr lang="en-US" altLang="zh-CN" sz="3200" dirty="0">
              <a:solidFill>
                <a:srgbClr val="FF0000"/>
              </a:solidFill>
            </a:endParaRPr>
          </a:p>
          <a:p>
            <a:r>
              <a:rPr lang="zh-CN" altLang="en-US" sz="3200" dirty="0"/>
              <a:t>特征：发送者在信道（空气）中传播数据（花粉），但</a:t>
            </a:r>
            <a:r>
              <a:rPr lang="zh-CN" altLang="en-US" sz="3200" dirty="0">
                <a:solidFill>
                  <a:srgbClr val="FF0000"/>
                </a:solidFill>
              </a:rPr>
              <a:t>不确保</a:t>
            </a:r>
            <a:r>
              <a:rPr lang="zh-CN" altLang="en-US" sz="3200" dirty="0"/>
              <a:t>接收；接收者接收“亲缘社区” 的数据，无确认重传机制</a:t>
            </a:r>
            <a:endParaRPr lang="en-US" altLang="zh-CN" sz="3200" dirty="0"/>
          </a:p>
          <a:p>
            <a:r>
              <a:rPr lang="zh-CN" altLang="en-US" sz="3200" dirty="0"/>
              <a:t>“</a:t>
            </a:r>
            <a:r>
              <a:rPr lang="zh-CN" altLang="en-US" sz="3200" dirty="0">
                <a:solidFill>
                  <a:srgbClr val="FF0000"/>
                </a:solidFill>
              </a:rPr>
              <a:t>亲缘社区</a:t>
            </a:r>
            <a:r>
              <a:rPr lang="zh-CN" altLang="en-US" sz="3200" dirty="0"/>
              <a:t>”：由花粉和雌蕊的尺寸、形状来识别</a:t>
            </a:r>
          </a:p>
        </p:txBody>
      </p:sp>
    </p:spTree>
    <p:extLst>
      <p:ext uri="{BB962C8B-B14F-4D97-AF65-F5344CB8AC3E}">
        <p14:creationId xmlns:p14="http://schemas.microsoft.com/office/powerpoint/2010/main" val="23203691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2BC1CF5-415C-4DAE-B2C2-A8BF9A1D5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5">
            <a:extLst>
              <a:ext uri="{FF2B5EF4-FFF2-40B4-BE49-F238E27FC236}">
                <a16:creationId xmlns:a16="http://schemas.microsoft.com/office/drawing/2014/main" id="{6C651D0D-A2E7-46B3-BEEA-71161FCA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6">
            <a:extLst>
              <a:ext uri="{FF2B5EF4-FFF2-40B4-BE49-F238E27FC236}">
                <a16:creationId xmlns:a16="http://schemas.microsoft.com/office/drawing/2014/main" id="{9CBEA7DB-1BAC-4A39-817B-82928B7F8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7">
            <a:extLst>
              <a:ext uri="{FF2B5EF4-FFF2-40B4-BE49-F238E27FC236}">
                <a16:creationId xmlns:a16="http://schemas.microsoft.com/office/drawing/2014/main" id="{EADF9EA0-3A2A-4F0A-9C86-FBAB53E9C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8">
            <a:extLst>
              <a:ext uri="{FF2B5EF4-FFF2-40B4-BE49-F238E27FC236}">
                <a16:creationId xmlns:a16="http://schemas.microsoft.com/office/drawing/2014/main" id="{A30A2C81-7CE8-4A85-9E15-548E7F466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258859" y="1118007"/>
            <a:ext cx="5634295"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标题 1">
            <a:extLst>
              <a:ext uri="{FF2B5EF4-FFF2-40B4-BE49-F238E27FC236}">
                <a16:creationId xmlns:a16="http://schemas.microsoft.com/office/drawing/2014/main" id="{E02C7EB4-A87D-4B94-9083-65C8CACEE1BD}"/>
              </a:ext>
            </a:extLst>
          </p:cNvPr>
          <p:cNvSpPr>
            <a:spLocks noGrp="1"/>
          </p:cNvSpPr>
          <p:nvPr>
            <p:ph type="title"/>
          </p:nvPr>
        </p:nvSpPr>
        <p:spPr>
          <a:xfrm>
            <a:off x="1570455" y="1426969"/>
            <a:ext cx="5158973" cy="3005883"/>
          </a:xfrm>
        </p:spPr>
        <p:txBody>
          <a:bodyPr vert="horz" lIns="91440" tIns="45720" rIns="91440" bIns="45720" rtlCol="0" anchor="b">
            <a:normAutofit/>
          </a:bodyPr>
          <a:lstStyle/>
          <a:p>
            <a:r>
              <a:rPr lang="en-US" altLang="zh-CN" sz="5400" dirty="0">
                <a:solidFill>
                  <a:srgbClr val="FFFFFF"/>
                </a:solidFill>
              </a:rPr>
              <a:t>5</a:t>
            </a:r>
            <a:r>
              <a:rPr lang="en-US" altLang="zh-CN" sz="5400" kern="1200" dirty="0">
                <a:solidFill>
                  <a:srgbClr val="FFFFFF"/>
                </a:solidFill>
                <a:latin typeface="+mj-lt"/>
                <a:ea typeface="+mj-ea"/>
                <a:cs typeface="+mj-cs"/>
              </a:rPr>
              <a:t> </a:t>
            </a:r>
            <a:r>
              <a:rPr lang="zh-CN" altLang="en-US" sz="5400" kern="1200" dirty="0">
                <a:solidFill>
                  <a:srgbClr val="FFFFFF"/>
                </a:solidFill>
                <a:latin typeface="+mj-lt"/>
                <a:ea typeface="+mj-ea"/>
                <a:cs typeface="+mj-cs"/>
              </a:rPr>
              <a:t>物联网三层架构</a:t>
            </a:r>
          </a:p>
        </p:txBody>
      </p:sp>
      <p:pic>
        <p:nvPicPr>
          <p:cNvPr id="6" name="Graphic 5">
            <a:extLst>
              <a:ext uri="{FF2B5EF4-FFF2-40B4-BE49-F238E27FC236}">
                <a16:creationId xmlns:a16="http://schemas.microsoft.com/office/drawing/2014/main" id="{548DE9DB-2D8E-445B-A05E-DDB70F9C7B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26518" y="1518980"/>
            <a:ext cx="3966906" cy="3966906"/>
          </a:xfrm>
          <a:prstGeom prst="rect">
            <a:avLst/>
          </a:prstGeom>
        </p:spPr>
      </p:pic>
    </p:spTree>
    <p:extLst>
      <p:ext uri="{BB962C8B-B14F-4D97-AF65-F5344CB8AC3E}">
        <p14:creationId xmlns:p14="http://schemas.microsoft.com/office/powerpoint/2010/main" val="22423648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4E7E45-7BBE-4A55-9214-4A7DEB15C39E}"/>
              </a:ext>
            </a:extLst>
          </p:cNvPr>
          <p:cNvSpPr>
            <a:spLocks noGrp="1"/>
          </p:cNvSpPr>
          <p:nvPr>
            <p:ph type="title"/>
          </p:nvPr>
        </p:nvSpPr>
        <p:spPr/>
        <p:txBody>
          <a:bodyPr/>
          <a:lstStyle/>
          <a:p>
            <a:r>
              <a:rPr lang="zh-CN" altLang="en-US" dirty="0"/>
              <a:t>三层架构</a:t>
            </a:r>
          </a:p>
        </p:txBody>
      </p:sp>
      <p:sp>
        <p:nvSpPr>
          <p:cNvPr id="3" name="内容占位符 2">
            <a:extLst>
              <a:ext uri="{FF2B5EF4-FFF2-40B4-BE49-F238E27FC236}">
                <a16:creationId xmlns:a16="http://schemas.microsoft.com/office/drawing/2014/main" id="{D74CBF7D-885A-408C-A8BC-3B7A07C96E7B}"/>
              </a:ext>
            </a:extLst>
          </p:cNvPr>
          <p:cNvSpPr>
            <a:spLocks noGrp="1"/>
          </p:cNvSpPr>
          <p:nvPr>
            <p:ph idx="1"/>
          </p:nvPr>
        </p:nvSpPr>
        <p:spPr>
          <a:xfrm>
            <a:off x="838200" y="1825625"/>
            <a:ext cx="9626600" cy="4290695"/>
          </a:xfrm>
        </p:spPr>
        <p:txBody>
          <a:bodyPr>
            <a:normAutofit/>
          </a:bodyPr>
          <a:lstStyle/>
          <a:p>
            <a:r>
              <a:rPr lang="zh-CN" altLang="en-US" sz="3200" dirty="0">
                <a:solidFill>
                  <a:srgbClr val="FF0000"/>
                </a:solidFill>
              </a:rPr>
              <a:t>终端设备</a:t>
            </a:r>
            <a:r>
              <a:rPr lang="zh-CN" altLang="en-US" sz="3200" dirty="0"/>
              <a:t>：物联网边缘的海量终端设备，只包含简单的广播和收听功能，属于非</a:t>
            </a:r>
            <a:r>
              <a:rPr lang="en-US" altLang="zh-CN" sz="3200" dirty="0"/>
              <a:t>IP</a:t>
            </a:r>
            <a:r>
              <a:rPr lang="zh-CN" altLang="en-US" sz="3200" dirty="0"/>
              <a:t>设备</a:t>
            </a:r>
            <a:endParaRPr lang="en-US" altLang="zh-CN" sz="3200" u="sng" dirty="0">
              <a:solidFill>
                <a:srgbClr val="FF0000"/>
              </a:solidFill>
            </a:endParaRPr>
          </a:p>
          <a:p>
            <a:r>
              <a:rPr lang="zh-CN" altLang="en-US" sz="3200" dirty="0">
                <a:solidFill>
                  <a:srgbClr val="FF0000"/>
                </a:solidFill>
              </a:rPr>
              <a:t>转发节点</a:t>
            </a:r>
            <a:r>
              <a:rPr lang="zh-CN" altLang="en-US" sz="3200" dirty="0"/>
              <a:t>：提供传统互联网的数据传输及网关</a:t>
            </a:r>
            <a:r>
              <a:rPr lang="en-US" altLang="zh-CN" sz="3200" dirty="0"/>
              <a:t>/</a:t>
            </a:r>
            <a:r>
              <a:rPr lang="zh-CN" altLang="en-US" sz="3200" dirty="0"/>
              <a:t>路由功能</a:t>
            </a:r>
            <a:endParaRPr lang="en-US" altLang="zh-CN" sz="3200" dirty="0"/>
          </a:p>
          <a:p>
            <a:r>
              <a:rPr lang="zh-CN" altLang="en-US" sz="3200" dirty="0">
                <a:solidFill>
                  <a:srgbClr val="FF0000"/>
                </a:solidFill>
              </a:rPr>
              <a:t>汇聚单元</a:t>
            </a:r>
            <a:r>
              <a:rPr lang="zh-CN" altLang="en-US" sz="3200" dirty="0"/>
              <a:t>：提供数据分析、控制以及物联网人机接口功能；同时包含过滤网关以获得“亲缘社区”的数据</a:t>
            </a:r>
          </a:p>
        </p:txBody>
      </p:sp>
    </p:spTree>
    <p:extLst>
      <p:ext uri="{BB962C8B-B14F-4D97-AF65-F5344CB8AC3E}">
        <p14:creationId xmlns:p14="http://schemas.microsoft.com/office/powerpoint/2010/main" val="24670822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E6349A0-6DA6-49BF-B84A-DDB97011FF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3113" y="895896"/>
            <a:ext cx="7695744" cy="4860000"/>
          </a:xfrm>
          <a:prstGeom prst="rect">
            <a:avLst/>
          </a:prstGeom>
        </p:spPr>
      </p:pic>
    </p:spTree>
    <p:extLst>
      <p:ext uri="{BB962C8B-B14F-4D97-AF65-F5344CB8AC3E}">
        <p14:creationId xmlns:p14="http://schemas.microsoft.com/office/powerpoint/2010/main" val="15728042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4E7E45-7BBE-4A55-9214-4A7DEB15C39E}"/>
              </a:ext>
            </a:extLst>
          </p:cNvPr>
          <p:cNvSpPr>
            <a:spLocks noGrp="1"/>
          </p:cNvSpPr>
          <p:nvPr>
            <p:ph type="title"/>
          </p:nvPr>
        </p:nvSpPr>
        <p:spPr/>
        <p:txBody>
          <a:bodyPr/>
          <a:lstStyle/>
          <a:p>
            <a:r>
              <a:rPr lang="zh-CN" altLang="en-US" dirty="0"/>
              <a:t>转发节点</a:t>
            </a:r>
          </a:p>
        </p:txBody>
      </p:sp>
      <p:sp>
        <p:nvSpPr>
          <p:cNvPr id="3" name="内容占位符 2">
            <a:extLst>
              <a:ext uri="{FF2B5EF4-FFF2-40B4-BE49-F238E27FC236}">
                <a16:creationId xmlns:a16="http://schemas.microsoft.com/office/drawing/2014/main" id="{D74CBF7D-885A-408C-A8BC-3B7A07C96E7B}"/>
              </a:ext>
            </a:extLst>
          </p:cNvPr>
          <p:cNvSpPr>
            <a:spLocks noGrp="1"/>
          </p:cNvSpPr>
          <p:nvPr>
            <p:ph idx="1"/>
          </p:nvPr>
        </p:nvSpPr>
        <p:spPr>
          <a:xfrm>
            <a:off x="838200" y="1825625"/>
            <a:ext cx="9626600" cy="4290695"/>
          </a:xfrm>
        </p:spPr>
        <p:txBody>
          <a:bodyPr>
            <a:normAutofit/>
          </a:bodyPr>
          <a:lstStyle/>
          <a:p>
            <a:r>
              <a:rPr lang="zh-CN" altLang="en-US" sz="3200" dirty="0">
                <a:solidFill>
                  <a:srgbClr val="FF0000"/>
                </a:solidFill>
              </a:rPr>
              <a:t>功能</a:t>
            </a:r>
            <a:endParaRPr lang="en-US" altLang="zh-CN" sz="3200" dirty="0"/>
          </a:p>
          <a:p>
            <a:pPr marL="971550" lvl="1" indent="-514350">
              <a:buFont typeface="+mj-ea"/>
              <a:buAutoNum type="circleNumDbPlain"/>
            </a:pPr>
            <a:r>
              <a:rPr lang="zh-CN" altLang="en-US" sz="2800" dirty="0"/>
              <a:t>数据的</a:t>
            </a:r>
            <a:r>
              <a:rPr lang="zh-CN" altLang="en-US" sz="2800" u="sng" dirty="0">
                <a:solidFill>
                  <a:srgbClr val="FF0000"/>
                </a:solidFill>
              </a:rPr>
              <a:t>裁剪、优化</a:t>
            </a:r>
            <a:endParaRPr lang="en-US" altLang="zh-CN" sz="2800" u="sng" dirty="0">
              <a:solidFill>
                <a:srgbClr val="FF0000"/>
              </a:solidFill>
            </a:endParaRPr>
          </a:p>
          <a:p>
            <a:pPr marL="971550" lvl="1" indent="-514350">
              <a:buFont typeface="+mj-ea"/>
              <a:buAutoNum type="circleNumDbPlain"/>
            </a:pPr>
            <a:r>
              <a:rPr lang="zh-CN" altLang="en-US" sz="2800" u="sng" dirty="0">
                <a:solidFill>
                  <a:srgbClr val="FF0000"/>
                </a:solidFill>
              </a:rPr>
              <a:t>数据解析</a:t>
            </a:r>
            <a:r>
              <a:rPr lang="zh-CN" altLang="en-US" sz="2800" dirty="0"/>
              <a:t>功能，在电力线、蓝牙、</a:t>
            </a:r>
            <a:r>
              <a:rPr lang="en-US" altLang="zh-CN" sz="2800" dirty="0" err="1"/>
              <a:t>WiFi</a:t>
            </a:r>
            <a:r>
              <a:rPr lang="zh-CN" altLang="en-US" sz="2800" dirty="0"/>
              <a:t>等网络制式之间实现解析，以连接汇聚单元和终端设备</a:t>
            </a:r>
            <a:endParaRPr lang="en-US" altLang="zh-CN" sz="2800" dirty="0"/>
          </a:p>
          <a:p>
            <a:pPr marL="971550" lvl="1" indent="-514350">
              <a:buFont typeface="+mj-ea"/>
              <a:buAutoNum type="circleNumDbPlain"/>
            </a:pPr>
            <a:r>
              <a:rPr lang="zh-CN" altLang="en-US" sz="2800" u="sng" dirty="0">
                <a:solidFill>
                  <a:srgbClr val="FF0000"/>
                </a:solidFill>
              </a:rPr>
              <a:t>寻址、转发</a:t>
            </a:r>
            <a:r>
              <a:rPr lang="zh-CN" altLang="en-US" sz="2800" dirty="0"/>
              <a:t>功能（类似于路由器）</a:t>
            </a:r>
            <a:endParaRPr lang="en-US" altLang="zh-CN" sz="2800" u="sng" dirty="0">
              <a:solidFill>
                <a:srgbClr val="FF0000"/>
              </a:solidFill>
            </a:endParaRPr>
          </a:p>
          <a:p>
            <a:r>
              <a:rPr lang="zh-CN" altLang="en-US" sz="3200" dirty="0">
                <a:solidFill>
                  <a:srgbClr val="FF0000"/>
                </a:solidFill>
              </a:rPr>
              <a:t>类别</a:t>
            </a:r>
            <a:endParaRPr lang="en-US" altLang="zh-CN" sz="3200" dirty="0">
              <a:solidFill>
                <a:srgbClr val="FF0000"/>
              </a:solidFill>
            </a:endParaRPr>
          </a:p>
          <a:p>
            <a:pPr lvl="1"/>
            <a:r>
              <a:rPr lang="zh-CN" altLang="en-US" sz="2800" dirty="0"/>
              <a:t>全功能转发节点：</a:t>
            </a:r>
            <a:r>
              <a:rPr lang="en-US" altLang="zh-CN" sz="2800" u="sng" dirty="0">
                <a:solidFill>
                  <a:srgbClr val="FF0000"/>
                </a:solidFill>
              </a:rPr>
              <a:t>IP</a:t>
            </a:r>
            <a:r>
              <a:rPr lang="zh-CN" altLang="en-US" sz="2800" u="sng" dirty="0">
                <a:solidFill>
                  <a:srgbClr val="FF0000"/>
                </a:solidFill>
              </a:rPr>
              <a:t>协议</a:t>
            </a:r>
            <a:r>
              <a:rPr lang="zh-CN" altLang="en-US" sz="2800" dirty="0"/>
              <a:t>设备</a:t>
            </a:r>
            <a:endParaRPr lang="en-US" altLang="zh-CN" sz="2800" dirty="0"/>
          </a:p>
          <a:p>
            <a:pPr lvl="1"/>
            <a:r>
              <a:rPr lang="zh-CN" altLang="en-US" sz="2800" dirty="0"/>
              <a:t>标准转发节点：</a:t>
            </a:r>
            <a:r>
              <a:rPr lang="zh-CN" altLang="en-US" sz="2800" u="sng" dirty="0">
                <a:solidFill>
                  <a:srgbClr val="FF0000"/>
                </a:solidFill>
              </a:rPr>
              <a:t>物联网协议</a:t>
            </a:r>
            <a:r>
              <a:rPr lang="zh-CN" altLang="en-US" sz="2800" dirty="0"/>
              <a:t>设备（轻量级）</a:t>
            </a:r>
          </a:p>
        </p:txBody>
      </p:sp>
    </p:spTree>
    <p:extLst>
      <p:ext uri="{BB962C8B-B14F-4D97-AF65-F5344CB8AC3E}">
        <p14:creationId xmlns:p14="http://schemas.microsoft.com/office/powerpoint/2010/main" val="16987532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4E7E45-7BBE-4A55-9214-4A7DEB15C39E}"/>
              </a:ext>
            </a:extLst>
          </p:cNvPr>
          <p:cNvSpPr>
            <a:spLocks noGrp="1"/>
          </p:cNvSpPr>
          <p:nvPr>
            <p:ph type="title"/>
          </p:nvPr>
        </p:nvSpPr>
        <p:spPr/>
        <p:txBody>
          <a:bodyPr/>
          <a:lstStyle/>
          <a:p>
            <a:r>
              <a:rPr lang="zh-CN" altLang="en-US" dirty="0"/>
              <a:t>汇聚单元</a:t>
            </a:r>
          </a:p>
        </p:txBody>
      </p:sp>
      <p:sp>
        <p:nvSpPr>
          <p:cNvPr id="3" name="内容占位符 2">
            <a:extLst>
              <a:ext uri="{FF2B5EF4-FFF2-40B4-BE49-F238E27FC236}">
                <a16:creationId xmlns:a16="http://schemas.microsoft.com/office/drawing/2014/main" id="{D74CBF7D-885A-408C-A8BC-3B7A07C96E7B}"/>
              </a:ext>
            </a:extLst>
          </p:cNvPr>
          <p:cNvSpPr>
            <a:spLocks noGrp="1"/>
          </p:cNvSpPr>
          <p:nvPr>
            <p:ph idx="1"/>
          </p:nvPr>
        </p:nvSpPr>
        <p:spPr>
          <a:xfrm>
            <a:off x="838200" y="1825625"/>
            <a:ext cx="9626600" cy="4290695"/>
          </a:xfrm>
        </p:spPr>
        <p:txBody>
          <a:bodyPr>
            <a:normAutofit/>
          </a:bodyPr>
          <a:lstStyle/>
          <a:p>
            <a:r>
              <a:rPr lang="zh-CN" altLang="en-US" sz="3200" dirty="0">
                <a:solidFill>
                  <a:srgbClr val="FF0000"/>
                </a:solidFill>
              </a:rPr>
              <a:t>汇聚</a:t>
            </a:r>
            <a:r>
              <a:rPr lang="zh-CN" altLang="en-US" sz="3200" dirty="0"/>
              <a:t>：汇聚海量设备产生的数据流，以及互联网上其它渠道的数据（例如天气</a:t>
            </a:r>
            <a:r>
              <a:rPr lang="en-US" altLang="zh-CN" sz="3200" dirty="0"/>
              <a:t>…</a:t>
            </a:r>
            <a:r>
              <a:rPr lang="zh-CN" altLang="en-US" sz="3200" dirty="0"/>
              <a:t>）。过滤网关根据业务需求，实现“亲缘社区”识别功能</a:t>
            </a:r>
            <a:endParaRPr lang="en-US" altLang="zh-CN" sz="3200" u="sng" dirty="0">
              <a:solidFill>
                <a:srgbClr val="FF0000"/>
              </a:solidFill>
            </a:endParaRPr>
          </a:p>
          <a:p>
            <a:r>
              <a:rPr lang="zh-CN" altLang="en-US" sz="3200" dirty="0">
                <a:solidFill>
                  <a:srgbClr val="FF0000"/>
                </a:solidFill>
              </a:rPr>
              <a:t>分析</a:t>
            </a:r>
            <a:r>
              <a:rPr lang="zh-CN" altLang="en-US" sz="3200" dirty="0"/>
              <a:t>：根据业务需求分析数据，提供诸如预警、例行报告等功能</a:t>
            </a:r>
            <a:endParaRPr lang="en-US" altLang="zh-CN" sz="3200" dirty="0"/>
          </a:p>
          <a:p>
            <a:r>
              <a:rPr lang="zh-CN" altLang="en-US" sz="3200" dirty="0">
                <a:solidFill>
                  <a:srgbClr val="FF0000"/>
                </a:solidFill>
              </a:rPr>
              <a:t>决策</a:t>
            </a:r>
            <a:r>
              <a:rPr lang="zh-CN" altLang="en-US" sz="3200" dirty="0"/>
              <a:t>：和决策者共同做出业务决策（</a:t>
            </a:r>
            <a:r>
              <a:rPr lang="zh-CN" altLang="en-US" sz="3200" u="sng" dirty="0">
                <a:solidFill>
                  <a:srgbClr val="FF0000"/>
                </a:solidFill>
              </a:rPr>
              <a:t>智能</a:t>
            </a:r>
            <a:r>
              <a:rPr lang="zh-CN" altLang="en-US" sz="3200" dirty="0"/>
              <a:t>），并传送指令给终端设备以备行动（诸如开启灌溉功能</a:t>
            </a:r>
            <a:r>
              <a:rPr lang="en-US" altLang="zh-CN" sz="3200" dirty="0"/>
              <a:t>…</a:t>
            </a:r>
            <a:r>
              <a:rPr lang="zh-CN" altLang="en-US" sz="3200" dirty="0"/>
              <a:t>）</a:t>
            </a:r>
          </a:p>
        </p:txBody>
      </p:sp>
    </p:spTree>
    <p:extLst>
      <p:ext uri="{BB962C8B-B14F-4D97-AF65-F5344CB8AC3E}">
        <p14:creationId xmlns:p14="http://schemas.microsoft.com/office/powerpoint/2010/main" val="4547912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4E7E45-7BBE-4A55-9214-4A7DEB15C39E}"/>
              </a:ext>
            </a:extLst>
          </p:cNvPr>
          <p:cNvSpPr>
            <a:spLocks noGrp="1"/>
          </p:cNvSpPr>
          <p:nvPr>
            <p:ph type="title"/>
          </p:nvPr>
        </p:nvSpPr>
        <p:spPr/>
        <p:txBody>
          <a:bodyPr/>
          <a:lstStyle/>
          <a:p>
            <a:r>
              <a:rPr lang="zh-CN" altLang="en-US" dirty="0"/>
              <a:t>其它业务</a:t>
            </a:r>
          </a:p>
        </p:txBody>
      </p:sp>
      <p:sp>
        <p:nvSpPr>
          <p:cNvPr id="3" name="内容占位符 2">
            <a:extLst>
              <a:ext uri="{FF2B5EF4-FFF2-40B4-BE49-F238E27FC236}">
                <a16:creationId xmlns:a16="http://schemas.microsoft.com/office/drawing/2014/main" id="{D74CBF7D-885A-408C-A8BC-3B7A07C96E7B}"/>
              </a:ext>
            </a:extLst>
          </p:cNvPr>
          <p:cNvSpPr>
            <a:spLocks noGrp="1"/>
          </p:cNvSpPr>
          <p:nvPr>
            <p:ph idx="1"/>
          </p:nvPr>
        </p:nvSpPr>
        <p:spPr>
          <a:xfrm>
            <a:off x="838200" y="1825625"/>
            <a:ext cx="9626600" cy="4290695"/>
          </a:xfrm>
        </p:spPr>
        <p:txBody>
          <a:bodyPr>
            <a:normAutofit/>
          </a:bodyPr>
          <a:lstStyle/>
          <a:p>
            <a:r>
              <a:rPr lang="zh-CN" altLang="en-US" sz="3200" dirty="0">
                <a:solidFill>
                  <a:srgbClr val="FF0000"/>
                </a:solidFill>
              </a:rPr>
              <a:t>数量小、功能复杂</a:t>
            </a:r>
            <a:r>
              <a:rPr lang="zh-CN" altLang="en-US" sz="3200" dirty="0"/>
              <a:t>的应用场景：智慧交通、视频监控摄像机等，涉及紧急任务数据、较大数据量或实时数据需求</a:t>
            </a:r>
            <a:endParaRPr lang="en-US" altLang="zh-CN" sz="3200" dirty="0"/>
          </a:p>
          <a:p>
            <a:r>
              <a:rPr lang="zh-CN" altLang="en-US" sz="3200" dirty="0">
                <a:solidFill>
                  <a:srgbClr val="FF0000"/>
                </a:solidFill>
              </a:rPr>
              <a:t>网络结构</a:t>
            </a:r>
            <a:r>
              <a:rPr lang="zh-CN" altLang="en-US" sz="3200" dirty="0"/>
              <a:t>：以</a:t>
            </a:r>
            <a:r>
              <a:rPr lang="en-US" altLang="zh-CN" sz="3200" u="sng" dirty="0">
                <a:solidFill>
                  <a:srgbClr val="FF0000"/>
                </a:solidFill>
              </a:rPr>
              <a:t>IPv6</a:t>
            </a:r>
            <a:r>
              <a:rPr lang="zh-CN" altLang="en-US" sz="3200" u="sng" dirty="0">
                <a:solidFill>
                  <a:srgbClr val="FF0000"/>
                </a:solidFill>
              </a:rPr>
              <a:t>协议</a:t>
            </a:r>
            <a:r>
              <a:rPr lang="zh-CN" altLang="en-US" sz="3200" dirty="0"/>
              <a:t>，连接到互联网，在</a:t>
            </a:r>
            <a:r>
              <a:rPr lang="en-US" altLang="zh-CN" sz="3200" u="sng" dirty="0">
                <a:solidFill>
                  <a:srgbClr val="FF0000"/>
                </a:solidFill>
              </a:rPr>
              <a:t>5G</a:t>
            </a:r>
            <a:r>
              <a:rPr lang="zh-CN" altLang="en-US" sz="3200" u="sng" dirty="0">
                <a:solidFill>
                  <a:srgbClr val="FF0000"/>
                </a:solidFill>
              </a:rPr>
              <a:t>技术</a:t>
            </a:r>
            <a:r>
              <a:rPr lang="zh-CN" altLang="en-US" sz="3200" dirty="0"/>
              <a:t>下实现业务需求</a:t>
            </a:r>
          </a:p>
        </p:txBody>
      </p:sp>
    </p:spTree>
    <p:extLst>
      <p:ext uri="{BB962C8B-B14F-4D97-AF65-F5344CB8AC3E}">
        <p14:creationId xmlns:p14="http://schemas.microsoft.com/office/powerpoint/2010/main" val="7991387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标题 1">
            <a:extLst>
              <a:ext uri="{FF2B5EF4-FFF2-40B4-BE49-F238E27FC236}">
                <a16:creationId xmlns:a16="http://schemas.microsoft.com/office/drawing/2014/main" id="{E02C7EB4-A87D-4B94-9083-65C8CACEE1BD}"/>
              </a:ext>
            </a:extLst>
          </p:cNvPr>
          <p:cNvSpPr>
            <a:spLocks noGrp="1"/>
          </p:cNvSpPr>
          <p:nvPr>
            <p:ph type="title"/>
          </p:nvPr>
        </p:nvSpPr>
        <p:spPr>
          <a:xfrm>
            <a:off x="874815" y="2092960"/>
            <a:ext cx="6409905" cy="1777758"/>
          </a:xfrm>
        </p:spPr>
        <p:txBody>
          <a:bodyPr vert="horz" lIns="91440" tIns="45720" rIns="91440" bIns="45720" rtlCol="0" anchor="b">
            <a:normAutofit/>
          </a:bodyPr>
          <a:lstStyle/>
          <a:p>
            <a:pPr algn="ctr"/>
            <a:r>
              <a:rPr lang="zh-CN" altLang="en-US" dirty="0"/>
              <a:t>二</a:t>
            </a:r>
            <a:r>
              <a:rPr lang="zh-CN" altLang="en-US" kern="1200" dirty="0">
                <a:solidFill>
                  <a:schemeClr val="tx1"/>
                </a:solidFill>
                <a:latin typeface="+mj-lt"/>
                <a:ea typeface="+mj-ea"/>
                <a:cs typeface="+mj-cs"/>
              </a:rPr>
              <a:t>、边缘效应</a:t>
            </a:r>
          </a:p>
        </p:txBody>
      </p:sp>
      <p:sp>
        <p:nvSpPr>
          <p:cNvPr id="11" name="Freeform: Shape 10">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Graphic 5">
            <a:extLst>
              <a:ext uri="{FF2B5EF4-FFF2-40B4-BE49-F238E27FC236}">
                <a16:creationId xmlns:a16="http://schemas.microsoft.com/office/drawing/2014/main" id="{548DE9DB-2D8E-445B-A05E-DDB70F9C7B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93046" y="1209578"/>
            <a:ext cx="4055897" cy="4055897"/>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15" name="Freeform: Shape 14">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047974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9F7F53-E888-4A1D-8629-5D065ECCAB6E}"/>
              </a:ext>
            </a:extLst>
          </p:cNvPr>
          <p:cNvSpPr>
            <a:spLocks noGrp="1"/>
          </p:cNvSpPr>
          <p:nvPr>
            <p:ph type="title"/>
          </p:nvPr>
        </p:nvSpPr>
        <p:spPr/>
        <p:txBody>
          <a:bodyPr/>
          <a:lstStyle/>
          <a:p>
            <a:r>
              <a:rPr lang="zh-CN" altLang="en-US" dirty="0"/>
              <a:t>教学内容</a:t>
            </a:r>
          </a:p>
        </p:txBody>
      </p:sp>
      <p:sp>
        <p:nvSpPr>
          <p:cNvPr id="3" name="内容占位符 2">
            <a:extLst>
              <a:ext uri="{FF2B5EF4-FFF2-40B4-BE49-F238E27FC236}">
                <a16:creationId xmlns:a16="http://schemas.microsoft.com/office/drawing/2014/main" id="{A77EB807-F267-4108-ACF8-EA38B6FC7CE4}"/>
              </a:ext>
            </a:extLst>
          </p:cNvPr>
          <p:cNvSpPr>
            <a:spLocks noGrp="1"/>
          </p:cNvSpPr>
          <p:nvPr>
            <p:ph idx="1"/>
          </p:nvPr>
        </p:nvSpPr>
        <p:spPr/>
        <p:txBody>
          <a:bodyPr>
            <a:normAutofit/>
          </a:bodyPr>
          <a:lstStyle/>
          <a:p>
            <a:pPr marL="514350" indent="-514350">
              <a:buFont typeface="+mj-lt"/>
              <a:buAutoNum type="arabicPeriod"/>
            </a:pPr>
            <a:r>
              <a:rPr lang="zh-CN" altLang="en-US" sz="3200" dirty="0"/>
              <a:t>互联网协议回顾</a:t>
            </a:r>
            <a:endParaRPr lang="en-US" altLang="zh-CN" sz="3200" dirty="0"/>
          </a:p>
          <a:p>
            <a:pPr marL="514350" indent="-514350">
              <a:buFont typeface="+mj-lt"/>
              <a:buAutoNum type="arabicPeriod"/>
            </a:pPr>
            <a:r>
              <a:rPr lang="zh-CN" altLang="en-US" sz="3200" dirty="0"/>
              <a:t>物联网特征与挑战</a:t>
            </a:r>
            <a:endParaRPr lang="en-US" altLang="zh-CN" sz="3200" dirty="0"/>
          </a:p>
          <a:p>
            <a:pPr marL="514350" indent="-514350">
              <a:buFont typeface="+mj-lt"/>
              <a:buAutoNum type="arabicPeriod"/>
            </a:pPr>
            <a:r>
              <a:rPr lang="zh-CN" altLang="en-US" sz="3200" dirty="0"/>
              <a:t>物联网经济与技术思考</a:t>
            </a:r>
            <a:endParaRPr lang="en-US" altLang="zh-CN" sz="3200" dirty="0"/>
          </a:p>
          <a:p>
            <a:pPr marL="514350" indent="-514350">
              <a:buFont typeface="+mj-lt"/>
              <a:buAutoNum type="arabicPeriod"/>
            </a:pPr>
            <a:r>
              <a:rPr lang="zh-CN" altLang="en-US" sz="3200" dirty="0"/>
              <a:t>物联网如何走出困境</a:t>
            </a:r>
            <a:endParaRPr lang="en-US" altLang="zh-CN" sz="3200" dirty="0"/>
          </a:p>
          <a:p>
            <a:pPr marL="514350" indent="-514350">
              <a:buFont typeface="+mj-lt"/>
              <a:buAutoNum type="arabicPeriod"/>
            </a:pPr>
            <a:r>
              <a:rPr lang="zh-CN" altLang="en-US" sz="3200" dirty="0"/>
              <a:t>物联网三层架构</a:t>
            </a:r>
          </a:p>
        </p:txBody>
      </p:sp>
    </p:spTree>
    <p:extLst>
      <p:ext uri="{BB962C8B-B14F-4D97-AF65-F5344CB8AC3E}">
        <p14:creationId xmlns:p14="http://schemas.microsoft.com/office/powerpoint/2010/main" val="33579820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9F7F53-E888-4A1D-8629-5D065ECCAB6E}"/>
              </a:ext>
            </a:extLst>
          </p:cNvPr>
          <p:cNvSpPr>
            <a:spLocks noGrp="1"/>
          </p:cNvSpPr>
          <p:nvPr>
            <p:ph type="title"/>
          </p:nvPr>
        </p:nvSpPr>
        <p:spPr/>
        <p:txBody>
          <a:bodyPr/>
          <a:lstStyle/>
          <a:p>
            <a:r>
              <a:rPr lang="zh-CN" altLang="en-US" dirty="0"/>
              <a:t>教学内容</a:t>
            </a:r>
          </a:p>
        </p:txBody>
      </p:sp>
      <p:sp>
        <p:nvSpPr>
          <p:cNvPr id="3" name="内容占位符 2">
            <a:extLst>
              <a:ext uri="{FF2B5EF4-FFF2-40B4-BE49-F238E27FC236}">
                <a16:creationId xmlns:a16="http://schemas.microsoft.com/office/drawing/2014/main" id="{A77EB807-F267-4108-ACF8-EA38B6FC7CE4}"/>
              </a:ext>
            </a:extLst>
          </p:cNvPr>
          <p:cNvSpPr>
            <a:spLocks noGrp="1"/>
          </p:cNvSpPr>
          <p:nvPr>
            <p:ph idx="1"/>
          </p:nvPr>
        </p:nvSpPr>
        <p:spPr/>
        <p:txBody>
          <a:bodyPr>
            <a:normAutofit/>
          </a:bodyPr>
          <a:lstStyle/>
          <a:p>
            <a:pPr marL="514350" indent="-514350">
              <a:buFont typeface="+mj-lt"/>
              <a:buAutoNum type="arabicPeriod"/>
            </a:pPr>
            <a:r>
              <a:rPr lang="zh-CN" altLang="en-US" sz="3200" dirty="0"/>
              <a:t>设计理念</a:t>
            </a:r>
            <a:endParaRPr lang="en-US" altLang="zh-CN" sz="3200" dirty="0"/>
          </a:p>
          <a:p>
            <a:pPr marL="514350" indent="-514350">
              <a:buFont typeface="+mj-lt"/>
              <a:buAutoNum type="arabicPeriod"/>
            </a:pPr>
            <a:r>
              <a:rPr lang="zh-CN" altLang="en-US" sz="3200" dirty="0"/>
              <a:t>啁啾信号</a:t>
            </a:r>
            <a:endParaRPr lang="en-US" altLang="zh-CN" sz="3200" dirty="0"/>
          </a:p>
          <a:p>
            <a:pPr marL="514350" indent="-514350">
              <a:buFont typeface="+mj-lt"/>
              <a:buAutoNum type="arabicPeriod"/>
            </a:pPr>
            <a:r>
              <a:rPr lang="zh-CN" altLang="en-US" sz="3200" dirty="0"/>
              <a:t>局部超配置</a:t>
            </a:r>
            <a:endParaRPr lang="en-US" altLang="zh-CN" sz="3200" dirty="0"/>
          </a:p>
          <a:p>
            <a:pPr marL="514350" indent="-514350">
              <a:buFont typeface="+mj-lt"/>
              <a:buAutoNum type="arabicPeriod"/>
            </a:pPr>
            <a:r>
              <a:rPr lang="zh-CN" altLang="en-US" sz="3200" dirty="0"/>
              <a:t>终端自治</a:t>
            </a:r>
          </a:p>
        </p:txBody>
      </p:sp>
    </p:spTree>
    <p:extLst>
      <p:ext uri="{BB962C8B-B14F-4D97-AF65-F5344CB8AC3E}">
        <p14:creationId xmlns:p14="http://schemas.microsoft.com/office/powerpoint/2010/main" val="39266503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2BC1CF5-415C-4DAE-B2C2-A8BF9A1D5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5">
            <a:extLst>
              <a:ext uri="{FF2B5EF4-FFF2-40B4-BE49-F238E27FC236}">
                <a16:creationId xmlns:a16="http://schemas.microsoft.com/office/drawing/2014/main" id="{6C651D0D-A2E7-46B3-BEEA-71161FCA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6">
            <a:extLst>
              <a:ext uri="{FF2B5EF4-FFF2-40B4-BE49-F238E27FC236}">
                <a16:creationId xmlns:a16="http://schemas.microsoft.com/office/drawing/2014/main" id="{9CBEA7DB-1BAC-4A39-817B-82928B7F8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7">
            <a:extLst>
              <a:ext uri="{FF2B5EF4-FFF2-40B4-BE49-F238E27FC236}">
                <a16:creationId xmlns:a16="http://schemas.microsoft.com/office/drawing/2014/main" id="{EADF9EA0-3A2A-4F0A-9C86-FBAB53E9C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8">
            <a:extLst>
              <a:ext uri="{FF2B5EF4-FFF2-40B4-BE49-F238E27FC236}">
                <a16:creationId xmlns:a16="http://schemas.microsoft.com/office/drawing/2014/main" id="{A30A2C81-7CE8-4A85-9E15-548E7F466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258859" y="1118007"/>
            <a:ext cx="5634295"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标题 1">
            <a:extLst>
              <a:ext uri="{FF2B5EF4-FFF2-40B4-BE49-F238E27FC236}">
                <a16:creationId xmlns:a16="http://schemas.microsoft.com/office/drawing/2014/main" id="{E02C7EB4-A87D-4B94-9083-65C8CACEE1BD}"/>
              </a:ext>
            </a:extLst>
          </p:cNvPr>
          <p:cNvSpPr>
            <a:spLocks noGrp="1"/>
          </p:cNvSpPr>
          <p:nvPr>
            <p:ph type="title"/>
          </p:nvPr>
        </p:nvSpPr>
        <p:spPr>
          <a:xfrm>
            <a:off x="1570455" y="1426969"/>
            <a:ext cx="5158973" cy="3005883"/>
          </a:xfrm>
        </p:spPr>
        <p:txBody>
          <a:bodyPr vert="horz" lIns="91440" tIns="45720" rIns="91440" bIns="45720" rtlCol="0" anchor="b">
            <a:normAutofit/>
          </a:bodyPr>
          <a:lstStyle/>
          <a:p>
            <a:r>
              <a:rPr lang="en-US" altLang="zh-CN" sz="5400" kern="1200" dirty="0">
                <a:solidFill>
                  <a:srgbClr val="FFFFFF"/>
                </a:solidFill>
                <a:latin typeface="+mj-lt"/>
                <a:ea typeface="+mj-ea"/>
                <a:cs typeface="+mj-cs"/>
              </a:rPr>
              <a:t>1 </a:t>
            </a:r>
            <a:r>
              <a:rPr lang="zh-CN" altLang="en-US" sz="5400" kern="1200" dirty="0">
                <a:solidFill>
                  <a:srgbClr val="FFFFFF"/>
                </a:solidFill>
                <a:latin typeface="+mj-lt"/>
                <a:ea typeface="+mj-ea"/>
                <a:cs typeface="+mj-cs"/>
              </a:rPr>
              <a:t>设计理念</a:t>
            </a:r>
          </a:p>
        </p:txBody>
      </p:sp>
      <p:pic>
        <p:nvPicPr>
          <p:cNvPr id="6" name="Graphic 5">
            <a:extLst>
              <a:ext uri="{FF2B5EF4-FFF2-40B4-BE49-F238E27FC236}">
                <a16:creationId xmlns:a16="http://schemas.microsoft.com/office/drawing/2014/main" id="{548DE9DB-2D8E-445B-A05E-DDB70F9C7B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26518" y="1518980"/>
            <a:ext cx="3966906" cy="3966906"/>
          </a:xfrm>
          <a:prstGeom prst="rect">
            <a:avLst/>
          </a:prstGeom>
        </p:spPr>
      </p:pic>
    </p:spTree>
    <p:extLst>
      <p:ext uri="{BB962C8B-B14F-4D97-AF65-F5344CB8AC3E}">
        <p14:creationId xmlns:p14="http://schemas.microsoft.com/office/powerpoint/2010/main" val="21014948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A060ACB-56A8-45F8-88A7-4D1FDCFF30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285" y="549000"/>
            <a:ext cx="10215430" cy="5760000"/>
          </a:xfrm>
          <a:prstGeom prst="rect">
            <a:avLst/>
          </a:prstGeom>
        </p:spPr>
      </p:pic>
    </p:spTree>
    <p:extLst>
      <p:ext uri="{BB962C8B-B14F-4D97-AF65-F5344CB8AC3E}">
        <p14:creationId xmlns:p14="http://schemas.microsoft.com/office/powerpoint/2010/main" val="8614929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4E7E45-7BBE-4A55-9214-4A7DEB15C39E}"/>
              </a:ext>
            </a:extLst>
          </p:cNvPr>
          <p:cNvSpPr>
            <a:spLocks noGrp="1"/>
          </p:cNvSpPr>
          <p:nvPr>
            <p:ph type="title"/>
          </p:nvPr>
        </p:nvSpPr>
        <p:spPr/>
        <p:txBody>
          <a:bodyPr/>
          <a:lstStyle/>
          <a:p>
            <a:r>
              <a:rPr lang="zh-CN" altLang="en-US" dirty="0"/>
              <a:t>边缘结构的复杂性</a:t>
            </a:r>
          </a:p>
        </p:txBody>
      </p:sp>
      <p:sp>
        <p:nvSpPr>
          <p:cNvPr id="3" name="内容占位符 2">
            <a:extLst>
              <a:ext uri="{FF2B5EF4-FFF2-40B4-BE49-F238E27FC236}">
                <a16:creationId xmlns:a16="http://schemas.microsoft.com/office/drawing/2014/main" id="{D74CBF7D-885A-408C-A8BC-3B7A07C96E7B}"/>
              </a:ext>
            </a:extLst>
          </p:cNvPr>
          <p:cNvSpPr>
            <a:spLocks noGrp="1"/>
          </p:cNvSpPr>
          <p:nvPr>
            <p:ph idx="1"/>
          </p:nvPr>
        </p:nvSpPr>
        <p:spPr>
          <a:xfrm>
            <a:off x="838200" y="1825625"/>
            <a:ext cx="9626600" cy="4290695"/>
          </a:xfrm>
        </p:spPr>
        <p:txBody>
          <a:bodyPr>
            <a:normAutofit lnSpcReduction="10000"/>
          </a:bodyPr>
          <a:lstStyle/>
          <a:p>
            <a:r>
              <a:rPr lang="zh-CN" altLang="en-US" sz="3200" dirty="0">
                <a:solidFill>
                  <a:srgbClr val="FF0000"/>
                </a:solidFill>
              </a:rPr>
              <a:t>海量</a:t>
            </a:r>
            <a:r>
              <a:rPr lang="zh-CN" altLang="en-US" sz="3200" dirty="0"/>
              <a:t>：</a:t>
            </a:r>
            <a:r>
              <a:rPr lang="en-US" altLang="zh-CN" sz="3200" dirty="0"/>
              <a:t>internet of </a:t>
            </a:r>
            <a:r>
              <a:rPr lang="en-US" altLang="zh-CN" sz="3200" u="sng" dirty="0">
                <a:solidFill>
                  <a:srgbClr val="FF0000"/>
                </a:solidFill>
              </a:rPr>
              <a:t>things</a:t>
            </a:r>
          </a:p>
          <a:p>
            <a:r>
              <a:rPr lang="zh-CN" altLang="en-US" sz="3200" dirty="0"/>
              <a:t>终端设备各式各样（</a:t>
            </a:r>
            <a:r>
              <a:rPr lang="zh-CN" altLang="en-US" sz="3200" dirty="0">
                <a:solidFill>
                  <a:srgbClr val="FF0000"/>
                </a:solidFill>
              </a:rPr>
              <a:t>非标准化</a:t>
            </a:r>
            <a:r>
              <a:rPr lang="zh-CN" altLang="en-US" sz="3200" dirty="0"/>
              <a:t>）</a:t>
            </a:r>
            <a:endParaRPr lang="en-US" altLang="zh-CN" sz="3200" dirty="0"/>
          </a:p>
          <a:p>
            <a:pPr lvl="1"/>
            <a:r>
              <a:rPr lang="zh-CN" altLang="en-US" sz="2800" dirty="0"/>
              <a:t>类别：温度、风力、压力</a:t>
            </a:r>
            <a:r>
              <a:rPr lang="en-US" altLang="zh-CN" sz="2800" dirty="0"/>
              <a:t>…</a:t>
            </a:r>
          </a:p>
          <a:p>
            <a:pPr lvl="1"/>
            <a:r>
              <a:rPr lang="zh-CN" altLang="en-US" sz="2800" dirty="0"/>
              <a:t>状态：出现、移动、消失</a:t>
            </a:r>
            <a:endParaRPr lang="en-US" altLang="zh-CN" sz="2800" dirty="0"/>
          </a:p>
          <a:p>
            <a:r>
              <a:rPr lang="zh-CN" altLang="en-US" sz="3200" dirty="0">
                <a:solidFill>
                  <a:srgbClr val="FF0000"/>
                </a:solidFill>
              </a:rPr>
              <a:t>运行环境</a:t>
            </a:r>
            <a:r>
              <a:rPr lang="zh-CN" altLang="en-US" sz="3200" dirty="0"/>
              <a:t>千差万别</a:t>
            </a:r>
            <a:endParaRPr lang="en-US" altLang="zh-CN" sz="3200" dirty="0"/>
          </a:p>
          <a:p>
            <a:pPr lvl="1"/>
            <a:r>
              <a:rPr lang="zh-CN" altLang="en-US" sz="2800" dirty="0"/>
              <a:t>家居、安防、农业、工业制造、医疗</a:t>
            </a:r>
            <a:endParaRPr lang="en-US" altLang="zh-CN" sz="2800" dirty="0"/>
          </a:p>
          <a:p>
            <a:pPr marL="457200" lvl="1" indent="0">
              <a:buNone/>
            </a:pPr>
            <a:endParaRPr lang="en-US" altLang="zh-CN" sz="2800" dirty="0"/>
          </a:p>
          <a:p>
            <a:pPr marL="0" indent="0">
              <a:buNone/>
            </a:pPr>
            <a:r>
              <a:rPr lang="en-US" altLang="zh-CN" sz="3200" dirty="0"/>
              <a:t>Q</a:t>
            </a:r>
            <a:r>
              <a:rPr lang="zh-CN" altLang="en-US" sz="3200" dirty="0"/>
              <a:t>：在医疗服务领域，有哪些</a:t>
            </a:r>
            <a:r>
              <a:rPr lang="zh-CN" altLang="en-US" sz="3200" dirty="0">
                <a:solidFill>
                  <a:srgbClr val="FF0000"/>
                </a:solidFill>
              </a:rPr>
              <a:t>应用场景</a:t>
            </a:r>
            <a:r>
              <a:rPr lang="zh-CN" altLang="en-US" sz="3200" dirty="0"/>
              <a:t>和</a:t>
            </a:r>
            <a:r>
              <a:rPr lang="zh-CN" altLang="en-US" sz="3200" dirty="0">
                <a:solidFill>
                  <a:srgbClr val="FF0000"/>
                </a:solidFill>
              </a:rPr>
              <a:t>终端设备</a:t>
            </a:r>
            <a:r>
              <a:rPr lang="zh-CN" altLang="en-US" sz="3200" dirty="0"/>
              <a:t>？（医院 </a:t>
            </a:r>
            <a:r>
              <a:rPr lang="en-US" altLang="zh-CN" sz="3200" dirty="0"/>
              <a:t>&amp; </a:t>
            </a:r>
            <a:r>
              <a:rPr lang="zh-CN" altLang="en-US" sz="3200" dirty="0"/>
              <a:t>家庭）</a:t>
            </a:r>
          </a:p>
        </p:txBody>
      </p:sp>
    </p:spTree>
    <p:extLst>
      <p:ext uri="{BB962C8B-B14F-4D97-AF65-F5344CB8AC3E}">
        <p14:creationId xmlns:p14="http://schemas.microsoft.com/office/powerpoint/2010/main" val="31662812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Future of Healthcare Devices/Wearables - United Smart Tech ...">
            <a:extLst>
              <a:ext uri="{FF2B5EF4-FFF2-40B4-BE49-F238E27FC236}">
                <a16:creationId xmlns:a16="http://schemas.microsoft.com/office/drawing/2014/main" id="{E2524E6F-2162-4FF0-9321-FD684E02EB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8480" y="152400"/>
            <a:ext cx="7680000" cy="4320000"/>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a:extLst>
              <a:ext uri="{FF2B5EF4-FFF2-40B4-BE49-F238E27FC236}">
                <a16:creationId xmlns:a16="http://schemas.microsoft.com/office/drawing/2014/main" id="{E7592188-4362-4200-BB2D-9E54CE1BC3BE}"/>
              </a:ext>
            </a:extLst>
          </p:cNvPr>
          <p:cNvSpPr txBox="1">
            <a:spLocks/>
          </p:cNvSpPr>
          <p:nvPr/>
        </p:nvSpPr>
        <p:spPr>
          <a:xfrm>
            <a:off x="513080" y="4682346"/>
            <a:ext cx="11165840" cy="20232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dirty="0">
                <a:solidFill>
                  <a:srgbClr val="FF0000"/>
                </a:solidFill>
              </a:rPr>
              <a:t>创新</a:t>
            </a:r>
            <a:r>
              <a:rPr lang="zh-CN" altLang="en-US" sz="3200" dirty="0"/>
              <a:t>：医疗服务模式创新，根据业务需求，创造性地将各类事物接入网络</a:t>
            </a:r>
            <a:endParaRPr lang="en-US" altLang="zh-CN" sz="3200" dirty="0"/>
          </a:p>
          <a:p>
            <a:r>
              <a:rPr lang="zh-CN" altLang="en-US" sz="3200" dirty="0">
                <a:solidFill>
                  <a:srgbClr val="FF0000"/>
                </a:solidFill>
              </a:rPr>
              <a:t>价值</a:t>
            </a:r>
            <a:r>
              <a:rPr lang="zh-CN" altLang="en-US" sz="3200" dirty="0"/>
              <a:t>：如何汇聚多源数据，创造医疗服务价值？（</a:t>
            </a:r>
            <a:r>
              <a:rPr lang="en-US" altLang="zh-CN" sz="3200" dirty="0"/>
              <a:t>e.g., </a:t>
            </a:r>
            <a:r>
              <a:rPr lang="zh-CN" altLang="en-US" sz="3200" dirty="0"/>
              <a:t>穿戴设备）</a:t>
            </a:r>
          </a:p>
        </p:txBody>
      </p:sp>
    </p:spTree>
    <p:extLst>
      <p:ext uri="{BB962C8B-B14F-4D97-AF65-F5344CB8AC3E}">
        <p14:creationId xmlns:p14="http://schemas.microsoft.com/office/powerpoint/2010/main" val="24072986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BB26C9-F37D-496F-B406-CD7871E44036}"/>
              </a:ext>
            </a:extLst>
          </p:cNvPr>
          <p:cNvSpPr>
            <a:spLocks noGrp="1"/>
          </p:cNvSpPr>
          <p:nvPr>
            <p:ph type="title"/>
          </p:nvPr>
        </p:nvSpPr>
        <p:spPr/>
        <p:txBody>
          <a:bodyPr/>
          <a:lstStyle/>
          <a:p>
            <a:r>
              <a:rPr lang="zh-CN" altLang="en-US" dirty="0"/>
              <a:t>边缘驱动变革</a:t>
            </a:r>
          </a:p>
        </p:txBody>
      </p:sp>
      <p:sp>
        <p:nvSpPr>
          <p:cNvPr id="3" name="内容占位符 2">
            <a:extLst>
              <a:ext uri="{FF2B5EF4-FFF2-40B4-BE49-F238E27FC236}">
                <a16:creationId xmlns:a16="http://schemas.microsoft.com/office/drawing/2014/main" id="{20761455-C75C-4CB4-A5A9-808CDF818359}"/>
              </a:ext>
            </a:extLst>
          </p:cNvPr>
          <p:cNvSpPr>
            <a:spLocks noGrp="1"/>
          </p:cNvSpPr>
          <p:nvPr>
            <p:ph idx="1"/>
          </p:nvPr>
        </p:nvSpPr>
        <p:spPr/>
        <p:txBody>
          <a:bodyPr>
            <a:normAutofit/>
          </a:bodyPr>
          <a:lstStyle/>
          <a:p>
            <a:r>
              <a:rPr lang="zh-CN" altLang="en-US" sz="3200" dirty="0"/>
              <a:t>网络部署的真正驱动者是</a:t>
            </a:r>
            <a:r>
              <a:rPr lang="zh-CN" altLang="en-US" sz="3200" dirty="0">
                <a:solidFill>
                  <a:srgbClr val="FF0000"/>
                </a:solidFill>
              </a:rPr>
              <a:t>业务需求</a:t>
            </a:r>
            <a:r>
              <a:rPr lang="zh-CN" altLang="en-US" sz="3200" dirty="0"/>
              <a:t>，而业务需求通常直接依赖于网络边缘的</a:t>
            </a:r>
            <a:r>
              <a:rPr lang="zh-CN" altLang="en-US" sz="3200" dirty="0">
                <a:solidFill>
                  <a:srgbClr val="FF0000"/>
                </a:solidFill>
              </a:rPr>
              <a:t>终端设备</a:t>
            </a:r>
            <a:endParaRPr lang="en-US" altLang="zh-CN" sz="3200" dirty="0">
              <a:solidFill>
                <a:srgbClr val="FF0000"/>
              </a:solidFill>
            </a:endParaRPr>
          </a:p>
          <a:p>
            <a:r>
              <a:rPr lang="zh-CN" altLang="en-US" sz="3200" dirty="0"/>
              <a:t>传统互联网的变革：个人计算机（</a:t>
            </a:r>
            <a:r>
              <a:rPr lang="en-US" altLang="zh-CN" sz="3200" dirty="0"/>
              <a:t>PC</a:t>
            </a:r>
            <a:r>
              <a:rPr lang="zh-CN" altLang="en-US" sz="3200" dirty="0"/>
              <a:t>）、智能手机，两个划时代的</a:t>
            </a:r>
            <a:r>
              <a:rPr lang="zh-CN" altLang="en-US" sz="3200" dirty="0">
                <a:solidFill>
                  <a:srgbClr val="FF0000"/>
                </a:solidFill>
              </a:rPr>
              <a:t>消费级</a:t>
            </a:r>
            <a:r>
              <a:rPr lang="zh-CN" altLang="en-US" sz="3200" dirty="0"/>
              <a:t>产品有效推动了互联网的变革</a:t>
            </a:r>
            <a:endParaRPr lang="en-US" altLang="zh-CN" sz="3200" dirty="0"/>
          </a:p>
          <a:p>
            <a:r>
              <a:rPr lang="zh-CN" altLang="en-US" sz="3200" dirty="0"/>
              <a:t>消费级终端设备，在数量上超出组网设备很多个数量级。</a:t>
            </a:r>
            <a:r>
              <a:rPr lang="zh-CN" altLang="en-US" sz="3200" dirty="0">
                <a:solidFill>
                  <a:srgbClr val="FF0000"/>
                </a:solidFill>
              </a:rPr>
              <a:t>数量</a:t>
            </a:r>
            <a:r>
              <a:rPr lang="zh-CN" altLang="en-US" sz="3200" dirty="0"/>
              <a:t>上的原因，使“边缘效应”得以放大，从而推动网络发展</a:t>
            </a:r>
          </a:p>
        </p:txBody>
      </p:sp>
    </p:spTree>
    <p:extLst>
      <p:ext uri="{BB962C8B-B14F-4D97-AF65-F5344CB8AC3E}">
        <p14:creationId xmlns:p14="http://schemas.microsoft.com/office/powerpoint/2010/main" val="23894022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7929E28-8ECC-4FFE-AC5F-E941D66470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1786" y="425366"/>
            <a:ext cx="6637587" cy="4680000"/>
          </a:xfrm>
          <a:prstGeom prst="rect">
            <a:avLst/>
          </a:prstGeom>
        </p:spPr>
      </p:pic>
      <p:sp>
        <p:nvSpPr>
          <p:cNvPr id="5" name="文本框 4">
            <a:extLst>
              <a:ext uri="{FF2B5EF4-FFF2-40B4-BE49-F238E27FC236}">
                <a16:creationId xmlns:a16="http://schemas.microsoft.com/office/drawing/2014/main" id="{DE9CC4D5-988D-462F-8CFE-52E283279E86}"/>
              </a:ext>
            </a:extLst>
          </p:cNvPr>
          <p:cNvSpPr txBox="1"/>
          <p:nvPr/>
        </p:nvSpPr>
        <p:spPr>
          <a:xfrm flipH="1">
            <a:off x="1823848" y="5355416"/>
            <a:ext cx="8073462" cy="1077218"/>
          </a:xfrm>
          <a:prstGeom prst="rect">
            <a:avLst/>
          </a:prstGeom>
          <a:noFill/>
        </p:spPr>
        <p:txBody>
          <a:bodyPr wrap="square" rtlCol="0">
            <a:spAutoFit/>
          </a:bodyPr>
          <a:lstStyle/>
          <a:p>
            <a:pPr algn="ctr"/>
            <a:r>
              <a:rPr lang="zh-CN" altLang="en-US" sz="3200" dirty="0"/>
              <a:t>全球</a:t>
            </a:r>
            <a:r>
              <a:rPr lang="zh-CN" altLang="en-US" sz="3200" dirty="0">
                <a:solidFill>
                  <a:srgbClr val="FF0000"/>
                </a:solidFill>
              </a:rPr>
              <a:t>人口</a:t>
            </a:r>
            <a:r>
              <a:rPr lang="zh-CN" altLang="en-US" sz="3200" dirty="0"/>
              <a:t>数量 </a:t>
            </a:r>
            <a:r>
              <a:rPr lang="en-US" altLang="zh-CN" sz="3200" dirty="0"/>
              <a:t>vs </a:t>
            </a:r>
            <a:r>
              <a:rPr lang="zh-CN" altLang="en-US" sz="3200" dirty="0"/>
              <a:t>接入网络的</a:t>
            </a:r>
            <a:r>
              <a:rPr lang="zh-CN" altLang="en-US" sz="3200" dirty="0">
                <a:solidFill>
                  <a:srgbClr val="FF0000"/>
                </a:solidFill>
              </a:rPr>
              <a:t>终端设备</a:t>
            </a:r>
            <a:r>
              <a:rPr lang="zh-CN" altLang="en-US" sz="3200" dirty="0"/>
              <a:t>数量</a:t>
            </a:r>
            <a:endParaRPr lang="en-US" altLang="zh-CN" sz="3200" dirty="0"/>
          </a:p>
          <a:p>
            <a:pPr algn="ctr"/>
            <a:r>
              <a:rPr lang="zh-CN" altLang="en-US" sz="3200" dirty="0"/>
              <a:t>（单位：十亿）</a:t>
            </a:r>
          </a:p>
        </p:txBody>
      </p:sp>
    </p:spTree>
    <p:extLst>
      <p:ext uri="{BB962C8B-B14F-4D97-AF65-F5344CB8AC3E}">
        <p14:creationId xmlns:p14="http://schemas.microsoft.com/office/powerpoint/2010/main" val="26202563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4E7E45-7BBE-4A55-9214-4A7DEB15C39E}"/>
              </a:ext>
            </a:extLst>
          </p:cNvPr>
          <p:cNvSpPr>
            <a:spLocks noGrp="1"/>
          </p:cNvSpPr>
          <p:nvPr>
            <p:ph type="title"/>
          </p:nvPr>
        </p:nvSpPr>
        <p:spPr/>
        <p:txBody>
          <a:bodyPr/>
          <a:lstStyle/>
          <a:p>
            <a:r>
              <a:rPr lang="zh-CN" altLang="en-US" dirty="0"/>
              <a:t>物联网结构设计理念</a:t>
            </a:r>
          </a:p>
        </p:txBody>
      </p:sp>
      <p:sp>
        <p:nvSpPr>
          <p:cNvPr id="3" name="内容占位符 2">
            <a:extLst>
              <a:ext uri="{FF2B5EF4-FFF2-40B4-BE49-F238E27FC236}">
                <a16:creationId xmlns:a16="http://schemas.microsoft.com/office/drawing/2014/main" id="{D74CBF7D-885A-408C-A8BC-3B7A07C96E7B}"/>
              </a:ext>
            </a:extLst>
          </p:cNvPr>
          <p:cNvSpPr>
            <a:spLocks noGrp="1"/>
          </p:cNvSpPr>
          <p:nvPr>
            <p:ph idx="1"/>
          </p:nvPr>
        </p:nvSpPr>
        <p:spPr>
          <a:xfrm>
            <a:off x="838200" y="1825625"/>
            <a:ext cx="9860280" cy="4290695"/>
          </a:xfrm>
        </p:spPr>
        <p:txBody>
          <a:bodyPr>
            <a:normAutofit/>
          </a:bodyPr>
          <a:lstStyle/>
          <a:p>
            <a:r>
              <a:rPr lang="zh-CN" altLang="en-US" sz="3200" dirty="0"/>
              <a:t>网络核心使用</a:t>
            </a:r>
            <a:r>
              <a:rPr lang="zh-CN" altLang="en-US" sz="3200" dirty="0">
                <a:solidFill>
                  <a:srgbClr val="FF0000"/>
                </a:solidFill>
              </a:rPr>
              <a:t>现有互联网</a:t>
            </a:r>
            <a:r>
              <a:rPr lang="zh-CN" altLang="en-US" sz="3200" dirty="0"/>
              <a:t>结构，重点设计</a:t>
            </a:r>
            <a:r>
              <a:rPr lang="zh-CN" altLang="en-US" sz="3200" dirty="0">
                <a:solidFill>
                  <a:srgbClr val="FF0000"/>
                </a:solidFill>
              </a:rPr>
              <a:t>网络边缘</a:t>
            </a:r>
            <a:endParaRPr lang="en-US" altLang="zh-CN" sz="3200" dirty="0">
              <a:solidFill>
                <a:srgbClr val="FF0000"/>
              </a:solidFill>
            </a:endParaRPr>
          </a:p>
          <a:p>
            <a:r>
              <a:rPr lang="zh-CN" altLang="en-US" sz="3200" dirty="0"/>
              <a:t>限定尽可能少，从而建立更加</a:t>
            </a:r>
            <a:r>
              <a:rPr lang="zh-CN" altLang="en-US" sz="3200" dirty="0">
                <a:solidFill>
                  <a:srgbClr val="FF0000"/>
                </a:solidFill>
              </a:rPr>
              <a:t>开放</a:t>
            </a:r>
            <a:r>
              <a:rPr lang="zh-CN" altLang="en-US" sz="3200" dirty="0"/>
              <a:t>的创新空间</a:t>
            </a:r>
            <a:endParaRPr lang="en-US" altLang="zh-CN" sz="3200" dirty="0"/>
          </a:p>
          <a:p>
            <a:r>
              <a:rPr lang="zh-CN" altLang="en-US" sz="3200" dirty="0"/>
              <a:t>系统容错设计，不要企图消除一切差错，而是学会</a:t>
            </a:r>
            <a:r>
              <a:rPr lang="zh-CN" altLang="en-US" sz="3200" dirty="0">
                <a:solidFill>
                  <a:srgbClr val="FF0000"/>
                </a:solidFill>
              </a:rPr>
              <a:t>包容</a:t>
            </a:r>
            <a:endParaRPr lang="en-US" altLang="zh-CN" sz="3200" dirty="0">
              <a:solidFill>
                <a:srgbClr val="FF0000"/>
              </a:solidFill>
            </a:endParaRPr>
          </a:p>
          <a:p>
            <a:r>
              <a:rPr lang="zh-CN" altLang="en-US" sz="3200" dirty="0"/>
              <a:t>关于分层的组网功能与复杂度，一切都以</a:t>
            </a:r>
            <a:r>
              <a:rPr lang="zh-CN" altLang="en-US" sz="3200" dirty="0">
                <a:solidFill>
                  <a:srgbClr val="FF0000"/>
                </a:solidFill>
              </a:rPr>
              <a:t>需求</a:t>
            </a:r>
            <a:r>
              <a:rPr lang="zh-CN" altLang="en-US" sz="3200" dirty="0"/>
              <a:t>为前提</a:t>
            </a:r>
            <a:endParaRPr lang="en-US" altLang="zh-CN" sz="3200" dirty="0"/>
          </a:p>
          <a:p>
            <a:r>
              <a:rPr lang="zh-CN" altLang="en-US" sz="3200" dirty="0"/>
              <a:t>参照自然现象，以</a:t>
            </a:r>
            <a:r>
              <a:rPr lang="zh-CN" altLang="en-US" sz="3200" dirty="0">
                <a:solidFill>
                  <a:srgbClr val="FF0000"/>
                </a:solidFill>
              </a:rPr>
              <a:t>简单</a:t>
            </a:r>
            <a:r>
              <a:rPr lang="zh-CN" altLang="en-US" sz="3200" dirty="0"/>
              <a:t>的理念构建复杂的系统</a:t>
            </a:r>
            <a:endParaRPr lang="en-US" altLang="zh-CN" sz="3200" dirty="0"/>
          </a:p>
          <a:p>
            <a:r>
              <a:rPr lang="zh-CN" altLang="en-US" sz="3200" dirty="0"/>
              <a:t>从实时数据中提取有</a:t>
            </a:r>
            <a:r>
              <a:rPr lang="zh-CN" altLang="en-US" sz="3200" dirty="0">
                <a:solidFill>
                  <a:srgbClr val="FF0000"/>
                </a:solidFill>
              </a:rPr>
              <a:t>价值</a:t>
            </a:r>
            <a:r>
              <a:rPr lang="zh-CN" altLang="en-US" sz="3200" dirty="0"/>
              <a:t>的信息</a:t>
            </a:r>
            <a:endParaRPr lang="en-US" altLang="zh-CN" sz="3200" dirty="0"/>
          </a:p>
        </p:txBody>
      </p:sp>
    </p:spTree>
    <p:extLst>
      <p:ext uri="{BB962C8B-B14F-4D97-AF65-F5344CB8AC3E}">
        <p14:creationId xmlns:p14="http://schemas.microsoft.com/office/powerpoint/2010/main" val="25639218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2BC1CF5-415C-4DAE-B2C2-A8BF9A1D5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5">
            <a:extLst>
              <a:ext uri="{FF2B5EF4-FFF2-40B4-BE49-F238E27FC236}">
                <a16:creationId xmlns:a16="http://schemas.microsoft.com/office/drawing/2014/main" id="{6C651D0D-A2E7-46B3-BEEA-71161FCA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6">
            <a:extLst>
              <a:ext uri="{FF2B5EF4-FFF2-40B4-BE49-F238E27FC236}">
                <a16:creationId xmlns:a16="http://schemas.microsoft.com/office/drawing/2014/main" id="{9CBEA7DB-1BAC-4A39-817B-82928B7F8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7">
            <a:extLst>
              <a:ext uri="{FF2B5EF4-FFF2-40B4-BE49-F238E27FC236}">
                <a16:creationId xmlns:a16="http://schemas.microsoft.com/office/drawing/2014/main" id="{EADF9EA0-3A2A-4F0A-9C86-FBAB53E9C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8">
            <a:extLst>
              <a:ext uri="{FF2B5EF4-FFF2-40B4-BE49-F238E27FC236}">
                <a16:creationId xmlns:a16="http://schemas.microsoft.com/office/drawing/2014/main" id="{A30A2C81-7CE8-4A85-9E15-548E7F466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258859" y="1118007"/>
            <a:ext cx="5634295"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标题 1">
            <a:extLst>
              <a:ext uri="{FF2B5EF4-FFF2-40B4-BE49-F238E27FC236}">
                <a16:creationId xmlns:a16="http://schemas.microsoft.com/office/drawing/2014/main" id="{E02C7EB4-A87D-4B94-9083-65C8CACEE1BD}"/>
              </a:ext>
            </a:extLst>
          </p:cNvPr>
          <p:cNvSpPr>
            <a:spLocks noGrp="1"/>
          </p:cNvSpPr>
          <p:nvPr>
            <p:ph type="title"/>
          </p:nvPr>
        </p:nvSpPr>
        <p:spPr>
          <a:xfrm>
            <a:off x="1570455" y="1426969"/>
            <a:ext cx="5158973" cy="3005883"/>
          </a:xfrm>
        </p:spPr>
        <p:txBody>
          <a:bodyPr vert="horz" lIns="91440" tIns="45720" rIns="91440" bIns="45720" rtlCol="0" anchor="b">
            <a:normAutofit/>
          </a:bodyPr>
          <a:lstStyle/>
          <a:p>
            <a:r>
              <a:rPr lang="en-US" altLang="zh-CN" sz="5400" dirty="0">
                <a:solidFill>
                  <a:srgbClr val="FFFFFF"/>
                </a:solidFill>
              </a:rPr>
              <a:t>2</a:t>
            </a:r>
            <a:r>
              <a:rPr lang="en-US" altLang="zh-CN" sz="5400" kern="1200" dirty="0">
                <a:solidFill>
                  <a:srgbClr val="FFFFFF"/>
                </a:solidFill>
                <a:latin typeface="+mj-lt"/>
                <a:ea typeface="+mj-ea"/>
                <a:cs typeface="+mj-cs"/>
              </a:rPr>
              <a:t> </a:t>
            </a:r>
            <a:r>
              <a:rPr lang="zh-CN" altLang="en-US" sz="5400" kern="1200" dirty="0">
                <a:solidFill>
                  <a:srgbClr val="FFFFFF"/>
                </a:solidFill>
                <a:latin typeface="+mj-lt"/>
                <a:ea typeface="+mj-ea"/>
                <a:cs typeface="+mj-cs"/>
              </a:rPr>
              <a:t>啁啾信号</a:t>
            </a:r>
          </a:p>
        </p:txBody>
      </p:sp>
      <p:pic>
        <p:nvPicPr>
          <p:cNvPr id="6" name="Graphic 5">
            <a:extLst>
              <a:ext uri="{FF2B5EF4-FFF2-40B4-BE49-F238E27FC236}">
                <a16:creationId xmlns:a16="http://schemas.microsoft.com/office/drawing/2014/main" id="{548DE9DB-2D8E-445B-A05E-DDB70F9C7B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26518" y="1518980"/>
            <a:ext cx="3966906" cy="3966906"/>
          </a:xfrm>
          <a:prstGeom prst="rect">
            <a:avLst/>
          </a:prstGeom>
        </p:spPr>
      </p:pic>
    </p:spTree>
    <p:extLst>
      <p:ext uri="{BB962C8B-B14F-4D97-AF65-F5344CB8AC3E}">
        <p14:creationId xmlns:p14="http://schemas.microsoft.com/office/powerpoint/2010/main" val="16678892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4E7E45-7BBE-4A55-9214-4A7DEB15C39E}"/>
              </a:ext>
            </a:extLst>
          </p:cNvPr>
          <p:cNvSpPr>
            <a:spLocks noGrp="1"/>
          </p:cNvSpPr>
          <p:nvPr>
            <p:ph type="title"/>
          </p:nvPr>
        </p:nvSpPr>
        <p:spPr/>
        <p:txBody>
          <a:bodyPr/>
          <a:lstStyle/>
          <a:p>
            <a:r>
              <a:rPr lang="zh-CN" altLang="en-US" dirty="0"/>
              <a:t>啁啾</a:t>
            </a:r>
          </a:p>
        </p:txBody>
      </p:sp>
      <p:sp>
        <p:nvSpPr>
          <p:cNvPr id="3" name="内容占位符 2">
            <a:extLst>
              <a:ext uri="{FF2B5EF4-FFF2-40B4-BE49-F238E27FC236}">
                <a16:creationId xmlns:a16="http://schemas.microsoft.com/office/drawing/2014/main" id="{D74CBF7D-885A-408C-A8BC-3B7A07C96E7B}"/>
              </a:ext>
            </a:extLst>
          </p:cNvPr>
          <p:cNvSpPr>
            <a:spLocks noGrp="1"/>
          </p:cNvSpPr>
          <p:nvPr>
            <p:ph idx="1"/>
          </p:nvPr>
        </p:nvSpPr>
        <p:spPr>
          <a:xfrm>
            <a:off x="838200" y="1825625"/>
            <a:ext cx="9860280" cy="4006215"/>
          </a:xfrm>
        </p:spPr>
        <p:txBody>
          <a:bodyPr>
            <a:normAutofit/>
          </a:bodyPr>
          <a:lstStyle/>
          <a:p>
            <a:r>
              <a:rPr lang="zh-CN" altLang="en-US" sz="3200" dirty="0">
                <a:solidFill>
                  <a:srgbClr val="FF0000"/>
                </a:solidFill>
              </a:rPr>
              <a:t>啁啾</a:t>
            </a:r>
            <a:r>
              <a:rPr lang="zh-CN" altLang="en-US" sz="3200" dirty="0"/>
              <a:t>（</a:t>
            </a:r>
            <a:r>
              <a:rPr lang="en-US" altLang="zh-CN" sz="3200" dirty="0" err="1"/>
              <a:t>zhōu</a:t>
            </a:r>
            <a:r>
              <a:rPr lang="en-US" altLang="zh-CN" sz="3200" dirty="0"/>
              <a:t> </a:t>
            </a:r>
            <a:r>
              <a:rPr lang="en-US" altLang="zh-CN" sz="3200" dirty="0" err="1"/>
              <a:t>jiū</a:t>
            </a:r>
            <a:r>
              <a:rPr lang="en-US" altLang="zh-CN" sz="3200" dirty="0"/>
              <a:t>,</a:t>
            </a:r>
            <a:r>
              <a:rPr lang="zh-CN" altLang="en-US" sz="3200" dirty="0"/>
              <a:t> </a:t>
            </a:r>
            <a:r>
              <a:rPr lang="en-US" altLang="zh-CN" sz="3200" dirty="0"/>
              <a:t>Chirp</a:t>
            </a:r>
            <a:r>
              <a:rPr lang="zh-CN" altLang="en-US" sz="3200" dirty="0"/>
              <a:t>）：在通信领域，是指频率随时间改变的信号，因这种信号听起来类似鸟叫的声音而得名</a:t>
            </a:r>
            <a:endParaRPr lang="en-US" altLang="zh-CN" sz="3200" dirty="0"/>
          </a:p>
          <a:p>
            <a:r>
              <a:rPr lang="zh-CN" altLang="en-US" sz="3200" dirty="0">
                <a:solidFill>
                  <a:srgbClr val="FF0000"/>
                </a:solidFill>
              </a:rPr>
              <a:t>啁啾（信号）</a:t>
            </a:r>
            <a:r>
              <a:rPr lang="zh-CN" altLang="en-US" sz="3200" dirty="0"/>
              <a:t>：仅为物联网边缘设备提供必要的功能开销，而设计的新型</a:t>
            </a:r>
            <a:r>
              <a:rPr lang="zh-CN" altLang="en-US" sz="3200" dirty="0">
                <a:solidFill>
                  <a:srgbClr val="FF0000"/>
                </a:solidFill>
              </a:rPr>
              <a:t>数据帧（包）</a:t>
            </a:r>
            <a:r>
              <a:rPr lang="zh-CN" altLang="en-US" sz="3200" dirty="0"/>
              <a:t>，它构成了新兴物联网架构的基本要素</a:t>
            </a:r>
            <a:endParaRPr lang="en-US" altLang="zh-CN" sz="3200" dirty="0"/>
          </a:p>
        </p:txBody>
      </p:sp>
    </p:spTree>
    <p:extLst>
      <p:ext uri="{BB962C8B-B14F-4D97-AF65-F5344CB8AC3E}">
        <p14:creationId xmlns:p14="http://schemas.microsoft.com/office/powerpoint/2010/main" val="998295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2BC1CF5-415C-4DAE-B2C2-A8BF9A1D5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5">
            <a:extLst>
              <a:ext uri="{FF2B5EF4-FFF2-40B4-BE49-F238E27FC236}">
                <a16:creationId xmlns:a16="http://schemas.microsoft.com/office/drawing/2014/main" id="{6C651D0D-A2E7-46B3-BEEA-71161FCA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6">
            <a:extLst>
              <a:ext uri="{FF2B5EF4-FFF2-40B4-BE49-F238E27FC236}">
                <a16:creationId xmlns:a16="http://schemas.microsoft.com/office/drawing/2014/main" id="{9CBEA7DB-1BAC-4A39-817B-82928B7F8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7">
            <a:extLst>
              <a:ext uri="{FF2B5EF4-FFF2-40B4-BE49-F238E27FC236}">
                <a16:creationId xmlns:a16="http://schemas.microsoft.com/office/drawing/2014/main" id="{EADF9EA0-3A2A-4F0A-9C86-FBAB53E9C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8">
            <a:extLst>
              <a:ext uri="{FF2B5EF4-FFF2-40B4-BE49-F238E27FC236}">
                <a16:creationId xmlns:a16="http://schemas.microsoft.com/office/drawing/2014/main" id="{A30A2C81-7CE8-4A85-9E15-548E7F466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258859" y="1118007"/>
            <a:ext cx="5634295"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标题 1">
            <a:extLst>
              <a:ext uri="{FF2B5EF4-FFF2-40B4-BE49-F238E27FC236}">
                <a16:creationId xmlns:a16="http://schemas.microsoft.com/office/drawing/2014/main" id="{E02C7EB4-A87D-4B94-9083-65C8CACEE1BD}"/>
              </a:ext>
            </a:extLst>
          </p:cNvPr>
          <p:cNvSpPr>
            <a:spLocks noGrp="1"/>
          </p:cNvSpPr>
          <p:nvPr>
            <p:ph type="title"/>
          </p:nvPr>
        </p:nvSpPr>
        <p:spPr>
          <a:xfrm>
            <a:off x="1570455" y="1426969"/>
            <a:ext cx="5158973" cy="3005883"/>
          </a:xfrm>
        </p:spPr>
        <p:txBody>
          <a:bodyPr vert="horz" lIns="91440" tIns="45720" rIns="91440" bIns="45720" rtlCol="0" anchor="b">
            <a:normAutofit/>
          </a:bodyPr>
          <a:lstStyle/>
          <a:p>
            <a:r>
              <a:rPr lang="en-US" altLang="zh-CN" sz="5400" kern="1200" dirty="0">
                <a:solidFill>
                  <a:srgbClr val="FFFFFF"/>
                </a:solidFill>
                <a:latin typeface="+mj-lt"/>
                <a:ea typeface="+mj-ea"/>
                <a:cs typeface="+mj-cs"/>
              </a:rPr>
              <a:t>1 </a:t>
            </a:r>
            <a:r>
              <a:rPr lang="zh-CN" altLang="en-US" sz="5400" kern="1200" dirty="0">
                <a:solidFill>
                  <a:srgbClr val="FFFFFF"/>
                </a:solidFill>
                <a:latin typeface="+mj-lt"/>
                <a:ea typeface="+mj-ea"/>
                <a:cs typeface="+mj-cs"/>
              </a:rPr>
              <a:t>互联网协议回顾</a:t>
            </a:r>
          </a:p>
        </p:txBody>
      </p:sp>
      <p:pic>
        <p:nvPicPr>
          <p:cNvPr id="6" name="Graphic 5">
            <a:extLst>
              <a:ext uri="{FF2B5EF4-FFF2-40B4-BE49-F238E27FC236}">
                <a16:creationId xmlns:a16="http://schemas.microsoft.com/office/drawing/2014/main" id="{548DE9DB-2D8E-445B-A05E-DDB70F9C7B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26518" y="1518980"/>
            <a:ext cx="3966906" cy="3966906"/>
          </a:xfrm>
          <a:prstGeom prst="rect">
            <a:avLst/>
          </a:prstGeom>
        </p:spPr>
      </p:pic>
    </p:spTree>
    <p:extLst>
      <p:ext uri="{BB962C8B-B14F-4D97-AF65-F5344CB8AC3E}">
        <p14:creationId xmlns:p14="http://schemas.microsoft.com/office/powerpoint/2010/main" val="35549137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D64DAC-6311-4888-9D31-2466BBA3218F}"/>
              </a:ext>
            </a:extLst>
          </p:cNvPr>
          <p:cNvSpPr>
            <a:spLocks noGrp="1"/>
          </p:cNvSpPr>
          <p:nvPr>
            <p:ph type="title"/>
          </p:nvPr>
        </p:nvSpPr>
        <p:spPr/>
        <p:txBody>
          <a:bodyPr/>
          <a:lstStyle/>
          <a:p>
            <a:r>
              <a:rPr lang="en-US" altLang="zh-CN" dirty="0"/>
              <a:t>IPv6</a:t>
            </a:r>
            <a:r>
              <a:rPr lang="zh-CN" altLang="en-US" dirty="0"/>
              <a:t>为何不适合物联网</a:t>
            </a:r>
          </a:p>
        </p:txBody>
      </p:sp>
      <p:sp>
        <p:nvSpPr>
          <p:cNvPr id="3" name="内容占位符 2">
            <a:extLst>
              <a:ext uri="{FF2B5EF4-FFF2-40B4-BE49-F238E27FC236}">
                <a16:creationId xmlns:a16="http://schemas.microsoft.com/office/drawing/2014/main" id="{BDA2BCDB-CC85-4A8C-A805-FE72B1FF3B32}"/>
              </a:ext>
            </a:extLst>
          </p:cNvPr>
          <p:cNvSpPr>
            <a:spLocks noGrp="1"/>
          </p:cNvSpPr>
          <p:nvPr>
            <p:ph idx="1"/>
          </p:nvPr>
        </p:nvSpPr>
        <p:spPr/>
        <p:txBody>
          <a:bodyPr/>
          <a:lstStyle/>
          <a:p>
            <a:pPr marL="514350" indent="-514350">
              <a:buFont typeface="+mj-ea"/>
              <a:buAutoNum type="circleNumDbPlain"/>
            </a:pPr>
            <a:r>
              <a:rPr lang="zh-CN" altLang="en-US" sz="3200" dirty="0"/>
              <a:t>协议栈运行的软硬件条件</a:t>
            </a:r>
            <a:endParaRPr lang="en-US" altLang="zh-CN" sz="3200" dirty="0"/>
          </a:p>
          <a:p>
            <a:pPr marL="514350" indent="-514350">
              <a:buFont typeface="+mj-ea"/>
              <a:buAutoNum type="circleNumDbPlain"/>
            </a:pPr>
            <a:r>
              <a:rPr lang="zh-CN" altLang="en-US" sz="3200" dirty="0"/>
              <a:t>寻址成本</a:t>
            </a:r>
            <a:endParaRPr lang="en-US" altLang="zh-CN" sz="3200" dirty="0"/>
          </a:p>
          <a:p>
            <a:pPr marL="514350" indent="-514350">
              <a:buFont typeface="+mj-ea"/>
              <a:buAutoNum type="circleNumDbPlain"/>
            </a:pPr>
            <a:r>
              <a:rPr lang="zh-CN" altLang="en-US" sz="3200" dirty="0">
                <a:solidFill>
                  <a:srgbClr val="FF0000"/>
                </a:solidFill>
              </a:rPr>
              <a:t>负载效率</a:t>
            </a:r>
            <a:endParaRPr lang="en-US" altLang="zh-CN" sz="3200" dirty="0">
              <a:solidFill>
                <a:srgbClr val="FF0000"/>
              </a:solidFill>
            </a:endParaRPr>
          </a:p>
          <a:p>
            <a:pPr marL="971550" lvl="1" indent="-514350">
              <a:buFont typeface="+mj-lt"/>
              <a:buAutoNum type="alphaLcParenR"/>
            </a:pPr>
            <a:r>
              <a:rPr lang="en-US" altLang="zh-CN" sz="2800" dirty="0"/>
              <a:t>70</a:t>
            </a:r>
            <a:r>
              <a:rPr lang="zh-CN" altLang="en-US" sz="2800" dirty="0"/>
              <a:t>年代设计</a:t>
            </a:r>
            <a:r>
              <a:rPr lang="en-US" altLang="zh-CN" sz="2800" dirty="0"/>
              <a:t>IP</a:t>
            </a:r>
            <a:r>
              <a:rPr lang="zh-CN" altLang="en-US" sz="2800" dirty="0"/>
              <a:t>协议时，主要考虑</a:t>
            </a:r>
            <a:r>
              <a:rPr lang="zh-CN" altLang="en-US" sz="2800" u="sng" dirty="0">
                <a:solidFill>
                  <a:srgbClr val="FF0000"/>
                </a:solidFill>
              </a:rPr>
              <a:t>大型主机</a:t>
            </a:r>
            <a:r>
              <a:rPr lang="zh-CN" altLang="en-US" sz="2800" dirty="0"/>
              <a:t>之间的</a:t>
            </a:r>
            <a:r>
              <a:rPr lang="en-US" altLang="zh-CN" sz="2800" dirty="0"/>
              <a:t>P2P</a:t>
            </a:r>
            <a:r>
              <a:rPr lang="zh-CN" altLang="en-US" sz="2800" dirty="0"/>
              <a:t>对等通信，通常涉及较大的数据块</a:t>
            </a:r>
            <a:endParaRPr lang="en-US" altLang="zh-CN" sz="2800" dirty="0"/>
          </a:p>
          <a:p>
            <a:pPr marL="971550" lvl="1" indent="-514350">
              <a:buFont typeface="+mj-lt"/>
              <a:buAutoNum type="alphaLcParenR"/>
            </a:pPr>
            <a:r>
              <a:rPr lang="zh-CN" altLang="en-US" sz="2800" dirty="0"/>
              <a:t>早期广域网（</a:t>
            </a:r>
            <a:r>
              <a:rPr lang="en-US" altLang="zh-CN" sz="2800" dirty="0"/>
              <a:t>WAN</a:t>
            </a:r>
            <a:r>
              <a:rPr lang="zh-CN" altLang="en-US" sz="2800" dirty="0"/>
              <a:t>）连接昂贵且不可靠，因而引入寻址机制、差错校验、重传等功能，以增强链路鲁棒性</a:t>
            </a:r>
            <a:endParaRPr lang="en-US" altLang="zh-CN" sz="2800" dirty="0"/>
          </a:p>
          <a:p>
            <a:pPr marL="971550" lvl="1" indent="-514350">
              <a:buFont typeface="+mj-lt"/>
              <a:buAutoNum type="alphaLcParenR"/>
            </a:pPr>
            <a:r>
              <a:rPr lang="zh-CN" altLang="en-US" sz="2800" dirty="0"/>
              <a:t>单个</a:t>
            </a:r>
            <a:r>
              <a:rPr lang="en-US" altLang="zh-CN" sz="2800" dirty="0"/>
              <a:t>IPv6</a:t>
            </a:r>
            <a:r>
              <a:rPr lang="zh-CN" altLang="en-US" sz="2800" dirty="0"/>
              <a:t>数据包的</a:t>
            </a:r>
            <a:r>
              <a:rPr lang="zh-CN" altLang="en-US" sz="2800" u="sng" dirty="0">
                <a:solidFill>
                  <a:srgbClr val="FF0000"/>
                </a:solidFill>
              </a:rPr>
              <a:t>报头开销</a:t>
            </a:r>
            <a:r>
              <a:rPr lang="zh-CN" altLang="en-US" sz="2800" dirty="0"/>
              <a:t>非常高，达</a:t>
            </a:r>
            <a:r>
              <a:rPr lang="en-US" altLang="zh-CN" sz="2800" dirty="0"/>
              <a:t>40</a:t>
            </a:r>
            <a:r>
              <a:rPr lang="zh-CN" altLang="en-US" sz="2800" dirty="0"/>
              <a:t>个字节，而有效的最大传输单元可容纳</a:t>
            </a:r>
            <a:r>
              <a:rPr lang="en-US" altLang="zh-CN" sz="2800" dirty="0"/>
              <a:t>1280</a:t>
            </a:r>
            <a:r>
              <a:rPr lang="zh-CN" altLang="en-US" sz="2800" dirty="0"/>
              <a:t>字节数据</a:t>
            </a:r>
            <a:endParaRPr lang="en-US" altLang="zh-CN" sz="2800" dirty="0"/>
          </a:p>
          <a:p>
            <a:pPr marL="971550" lvl="1" indent="-514350">
              <a:buFont typeface="+mj-lt"/>
              <a:buAutoNum type="alphaLcParenR"/>
            </a:pPr>
            <a:endParaRPr lang="en-US" altLang="zh-CN" sz="2800" dirty="0"/>
          </a:p>
          <a:p>
            <a:endParaRPr lang="zh-CN" altLang="en-US" dirty="0"/>
          </a:p>
        </p:txBody>
      </p:sp>
    </p:spTree>
    <p:extLst>
      <p:ext uri="{BB962C8B-B14F-4D97-AF65-F5344CB8AC3E}">
        <p14:creationId xmlns:p14="http://schemas.microsoft.com/office/powerpoint/2010/main" val="28248119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CEB42BFA-FE2D-4B30-979F-7E1FFBA5B74D}"/>
              </a:ext>
            </a:extLst>
          </p:cNvPr>
          <p:cNvSpPr txBox="1"/>
          <p:nvPr/>
        </p:nvSpPr>
        <p:spPr>
          <a:xfrm>
            <a:off x="9033843" y="1322038"/>
            <a:ext cx="2152851" cy="523220"/>
          </a:xfrm>
          <a:prstGeom prst="rect">
            <a:avLst/>
          </a:prstGeom>
          <a:noFill/>
        </p:spPr>
        <p:txBody>
          <a:bodyPr wrap="square" rtlCol="0">
            <a:spAutoFit/>
          </a:bodyPr>
          <a:lstStyle/>
          <a:p>
            <a:pPr algn="ctr"/>
            <a:r>
              <a:rPr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IPv6</a:t>
            </a:r>
            <a:r>
              <a:rPr lang="zh-CN" altLang="en-US" sz="2800" dirty="0">
                <a:solidFill>
                  <a:srgbClr val="FF0000"/>
                </a:solidFill>
                <a:latin typeface="楷体" panose="02010609060101010101" pitchFamily="49" charset="-122"/>
                <a:ea typeface="楷体" panose="02010609060101010101" pitchFamily="49" charset="-122"/>
              </a:rPr>
              <a:t>数据包</a:t>
            </a:r>
          </a:p>
        </p:txBody>
      </p:sp>
      <p:pic>
        <p:nvPicPr>
          <p:cNvPr id="8" name="图片 7">
            <a:extLst>
              <a:ext uri="{FF2B5EF4-FFF2-40B4-BE49-F238E27FC236}">
                <a16:creationId xmlns:a16="http://schemas.microsoft.com/office/drawing/2014/main" id="{1D66D037-92B9-4CC5-A59B-5FD5AF7970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395" y="416451"/>
            <a:ext cx="8344329" cy="4216617"/>
          </a:xfrm>
          <a:prstGeom prst="rect">
            <a:avLst/>
          </a:prstGeom>
        </p:spPr>
      </p:pic>
      <p:sp>
        <p:nvSpPr>
          <p:cNvPr id="19" name="内容占位符 2">
            <a:extLst>
              <a:ext uri="{FF2B5EF4-FFF2-40B4-BE49-F238E27FC236}">
                <a16:creationId xmlns:a16="http://schemas.microsoft.com/office/drawing/2014/main" id="{676BDDC9-382F-4A69-9728-06FC7C6E91C1}"/>
              </a:ext>
            </a:extLst>
          </p:cNvPr>
          <p:cNvSpPr txBox="1">
            <a:spLocks/>
          </p:cNvSpPr>
          <p:nvPr/>
        </p:nvSpPr>
        <p:spPr>
          <a:xfrm>
            <a:off x="513080" y="5012743"/>
            <a:ext cx="11165840" cy="13200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dirty="0">
                <a:solidFill>
                  <a:srgbClr val="FF0000"/>
                </a:solidFill>
              </a:rPr>
              <a:t>负载效率</a:t>
            </a:r>
            <a:r>
              <a:rPr lang="zh-CN" altLang="en-US" sz="3200" dirty="0"/>
              <a:t>（互联网）：</a:t>
            </a:r>
            <a:r>
              <a:rPr lang="en-US" altLang="zh-CN" sz="3200" dirty="0"/>
              <a:t>1280 / (40 + 1280) = 97%</a:t>
            </a:r>
          </a:p>
          <a:p>
            <a:r>
              <a:rPr lang="zh-CN" altLang="en-US" sz="3200" dirty="0">
                <a:solidFill>
                  <a:srgbClr val="FF0000"/>
                </a:solidFill>
              </a:rPr>
              <a:t>负载效率</a:t>
            </a:r>
            <a:r>
              <a:rPr lang="zh-CN" altLang="en-US" sz="3200" dirty="0"/>
              <a:t>（温度传感器） ：</a:t>
            </a:r>
            <a:r>
              <a:rPr lang="en-US" altLang="zh-CN" sz="3200" dirty="0"/>
              <a:t>1 / (40 + 1) = 2%</a:t>
            </a:r>
          </a:p>
        </p:txBody>
      </p:sp>
    </p:spTree>
    <p:extLst>
      <p:ext uri="{BB962C8B-B14F-4D97-AF65-F5344CB8AC3E}">
        <p14:creationId xmlns:p14="http://schemas.microsoft.com/office/powerpoint/2010/main" val="25871930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D64DAC-6311-4888-9D31-2466BBA3218F}"/>
              </a:ext>
            </a:extLst>
          </p:cNvPr>
          <p:cNvSpPr>
            <a:spLocks noGrp="1"/>
          </p:cNvSpPr>
          <p:nvPr>
            <p:ph type="title"/>
          </p:nvPr>
        </p:nvSpPr>
        <p:spPr/>
        <p:txBody>
          <a:bodyPr/>
          <a:lstStyle/>
          <a:p>
            <a:r>
              <a:rPr lang="zh-CN" altLang="en-US" dirty="0"/>
              <a:t>数据包设计</a:t>
            </a:r>
          </a:p>
        </p:txBody>
      </p:sp>
      <p:sp>
        <p:nvSpPr>
          <p:cNvPr id="3" name="内容占位符 2">
            <a:extLst>
              <a:ext uri="{FF2B5EF4-FFF2-40B4-BE49-F238E27FC236}">
                <a16:creationId xmlns:a16="http://schemas.microsoft.com/office/drawing/2014/main" id="{BDA2BCDB-CC85-4A8C-A805-FE72B1FF3B32}"/>
              </a:ext>
            </a:extLst>
          </p:cNvPr>
          <p:cNvSpPr>
            <a:spLocks noGrp="1"/>
          </p:cNvSpPr>
          <p:nvPr>
            <p:ph idx="1"/>
          </p:nvPr>
        </p:nvSpPr>
        <p:spPr/>
        <p:txBody>
          <a:bodyPr>
            <a:normAutofit/>
          </a:bodyPr>
          <a:lstStyle/>
          <a:p>
            <a:r>
              <a:rPr lang="zh-CN" altLang="en-US" sz="3200" dirty="0"/>
              <a:t>单独为物联网边缘设计数据包</a:t>
            </a:r>
            <a:r>
              <a:rPr lang="en-US" altLang="zh-CN" sz="3200" dirty="0"/>
              <a:t>/</a:t>
            </a:r>
            <a:r>
              <a:rPr lang="zh-CN" altLang="en-US" sz="3200" dirty="0"/>
              <a:t>帧格式</a:t>
            </a:r>
            <a:endParaRPr lang="en-US" altLang="zh-CN" sz="3200" dirty="0"/>
          </a:p>
          <a:p>
            <a:r>
              <a:rPr lang="zh-CN" altLang="en-US" sz="3200" dirty="0"/>
              <a:t>以简易原则和负载效率的出发，设置</a:t>
            </a:r>
            <a:r>
              <a:rPr lang="zh-CN" altLang="en-US" sz="3200" dirty="0">
                <a:solidFill>
                  <a:srgbClr val="FF0000"/>
                </a:solidFill>
              </a:rPr>
              <a:t>较短</a:t>
            </a:r>
            <a:r>
              <a:rPr lang="zh-CN" altLang="en-US" sz="3200" dirty="0"/>
              <a:t>的报头</a:t>
            </a:r>
            <a:endParaRPr lang="en-US" altLang="zh-CN" sz="3200" dirty="0"/>
          </a:p>
          <a:p>
            <a:r>
              <a:rPr lang="zh-CN" altLang="en-US" sz="3200" dirty="0"/>
              <a:t>使用原则</a:t>
            </a:r>
            <a:endParaRPr lang="en-US" altLang="zh-CN" sz="3200" dirty="0"/>
          </a:p>
          <a:p>
            <a:pPr marL="971550" lvl="1" indent="-514350">
              <a:buFont typeface="+mj-ea"/>
              <a:buAutoNum type="circleNumDbPlain"/>
            </a:pPr>
            <a:r>
              <a:rPr lang="zh-CN" altLang="en-US" sz="2800" dirty="0">
                <a:solidFill>
                  <a:srgbClr val="FF0000"/>
                </a:solidFill>
              </a:rPr>
              <a:t>网络边缘</a:t>
            </a:r>
            <a:r>
              <a:rPr lang="zh-CN" altLang="en-US" sz="2800" dirty="0"/>
              <a:t>：在转发节点和物联网终端设备之间，使用</a:t>
            </a:r>
            <a:r>
              <a:rPr lang="zh-CN" altLang="en-US" sz="2800" u="sng" dirty="0">
                <a:solidFill>
                  <a:srgbClr val="FF0000"/>
                </a:solidFill>
              </a:rPr>
              <a:t>新数据包及物联网协议</a:t>
            </a:r>
            <a:endParaRPr lang="en-US" altLang="zh-CN" sz="2800" u="sng" dirty="0">
              <a:solidFill>
                <a:srgbClr val="FF0000"/>
              </a:solidFill>
            </a:endParaRPr>
          </a:p>
          <a:p>
            <a:pPr marL="971550" lvl="1" indent="-514350">
              <a:buFont typeface="+mj-ea"/>
              <a:buAutoNum type="circleNumDbPlain"/>
            </a:pPr>
            <a:r>
              <a:rPr lang="zh-CN" altLang="en-US" sz="2800" dirty="0">
                <a:solidFill>
                  <a:srgbClr val="FF0000"/>
                </a:solidFill>
              </a:rPr>
              <a:t>网络核心</a:t>
            </a:r>
            <a:r>
              <a:rPr lang="zh-CN" altLang="en-US" sz="2800" dirty="0"/>
              <a:t>：在支持</a:t>
            </a:r>
            <a:r>
              <a:rPr lang="en-US" altLang="zh-CN" sz="2800" dirty="0"/>
              <a:t>IP</a:t>
            </a:r>
            <a:r>
              <a:rPr lang="zh-CN" altLang="en-US" sz="2800" dirty="0"/>
              <a:t>协议的转发节点之间以及到汇聚单元，使用</a:t>
            </a:r>
            <a:r>
              <a:rPr lang="en-US" altLang="zh-CN" sz="2800" u="sng" dirty="0">
                <a:solidFill>
                  <a:srgbClr val="FF0000"/>
                </a:solidFill>
              </a:rPr>
              <a:t>IPv6</a:t>
            </a:r>
            <a:r>
              <a:rPr lang="zh-CN" altLang="en-US" sz="2800" u="sng" dirty="0">
                <a:solidFill>
                  <a:srgbClr val="FF0000"/>
                </a:solidFill>
              </a:rPr>
              <a:t>数据包和</a:t>
            </a:r>
            <a:r>
              <a:rPr lang="en-US" altLang="zh-CN" sz="2800" u="sng" dirty="0">
                <a:solidFill>
                  <a:srgbClr val="FF0000"/>
                </a:solidFill>
              </a:rPr>
              <a:t>IP</a:t>
            </a:r>
            <a:r>
              <a:rPr lang="zh-CN" altLang="en-US" sz="2800" u="sng" dirty="0">
                <a:solidFill>
                  <a:srgbClr val="FF0000"/>
                </a:solidFill>
              </a:rPr>
              <a:t>协议</a:t>
            </a:r>
            <a:endParaRPr lang="en-US" altLang="zh-CN" sz="2800" u="sng" dirty="0">
              <a:solidFill>
                <a:srgbClr val="FF0000"/>
              </a:solidFill>
            </a:endParaRPr>
          </a:p>
          <a:p>
            <a:endParaRPr lang="zh-CN" altLang="en-US" sz="3200" dirty="0"/>
          </a:p>
        </p:txBody>
      </p:sp>
    </p:spTree>
    <p:extLst>
      <p:ext uri="{BB962C8B-B14F-4D97-AF65-F5344CB8AC3E}">
        <p14:creationId xmlns:p14="http://schemas.microsoft.com/office/powerpoint/2010/main" val="33624123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4E7E45-7BBE-4A55-9214-4A7DEB15C39E}"/>
              </a:ext>
            </a:extLst>
          </p:cNvPr>
          <p:cNvSpPr>
            <a:spLocks noGrp="1"/>
          </p:cNvSpPr>
          <p:nvPr>
            <p:ph type="title"/>
          </p:nvPr>
        </p:nvSpPr>
        <p:spPr/>
        <p:txBody>
          <a:bodyPr/>
          <a:lstStyle/>
          <a:p>
            <a:r>
              <a:rPr lang="zh-CN" altLang="en-US" dirty="0"/>
              <a:t>啁啾信号的特性</a:t>
            </a:r>
          </a:p>
        </p:txBody>
      </p:sp>
      <p:sp>
        <p:nvSpPr>
          <p:cNvPr id="3" name="内容占位符 2">
            <a:extLst>
              <a:ext uri="{FF2B5EF4-FFF2-40B4-BE49-F238E27FC236}">
                <a16:creationId xmlns:a16="http://schemas.microsoft.com/office/drawing/2014/main" id="{D74CBF7D-885A-408C-A8BC-3B7A07C96E7B}"/>
              </a:ext>
            </a:extLst>
          </p:cNvPr>
          <p:cNvSpPr>
            <a:spLocks noGrp="1"/>
          </p:cNvSpPr>
          <p:nvPr>
            <p:ph idx="1"/>
          </p:nvPr>
        </p:nvSpPr>
        <p:spPr>
          <a:xfrm>
            <a:off x="838200" y="1825625"/>
            <a:ext cx="9860280" cy="4006215"/>
          </a:xfrm>
        </p:spPr>
        <p:txBody>
          <a:bodyPr>
            <a:normAutofit/>
          </a:bodyPr>
          <a:lstStyle/>
          <a:p>
            <a:pPr marL="514350" indent="-514350">
              <a:buFont typeface="+mj-ea"/>
              <a:buAutoNum type="circleNumDbPlain"/>
            </a:pPr>
            <a:r>
              <a:rPr lang="zh-CN" altLang="en-US" sz="3200" dirty="0"/>
              <a:t>仅包含最小的开销负载、传输指向“箭头”、简单的局部地址信息以及适度的校验和</a:t>
            </a:r>
            <a:endParaRPr lang="en-US" altLang="zh-CN" sz="3200" dirty="0"/>
          </a:p>
          <a:p>
            <a:pPr marL="514350" indent="-514350">
              <a:buFont typeface="+mj-ea"/>
              <a:buAutoNum type="circleNumDbPlain"/>
            </a:pPr>
            <a:r>
              <a:rPr lang="zh-CN" altLang="en-US" sz="3200" dirty="0"/>
              <a:t>独立的非紧急设计模式</a:t>
            </a:r>
            <a:endParaRPr lang="en-US" altLang="zh-CN" sz="3200" dirty="0"/>
          </a:p>
          <a:p>
            <a:pPr marL="514350" indent="-514350">
              <a:buFont typeface="+mj-ea"/>
              <a:buAutoNum type="circleNumDbPlain"/>
            </a:pPr>
            <a:r>
              <a:rPr lang="zh-CN" altLang="en-US" sz="3200" dirty="0"/>
              <a:t>不包含重传或应答协议</a:t>
            </a:r>
            <a:endParaRPr lang="en-US" altLang="zh-CN" sz="3200" dirty="0"/>
          </a:p>
          <a:p>
            <a:pPr marL="0" indent="0">
              <a:buNone/>
            </a:pPr>
            <a:endParaRPr lang="en-US" altLang="zh-CN" sz="3200" dirty="0"/>
          </a:p>
          <a:p>
            <a:pPr marL="0" indent="0">
              <a:buNone/>
            </a:pPr>
            <a:r>
              <a:rPr lang="zh-CN" altLang="en-US" sz="3200" dirty="0"/>
              <a:t>注：全局寻址以及路由功能，由转发节点完成</a:t>
            </a:r>
            <a:endParaRPr lang="en-US" altLang="zh-CN" sz="3200" dirty="0"/>
          </a:p>
        </p:txBody>
      </p:sp>
    </p:spTree>
    <p:extLst>
      <p:ext uri="{BB962C8B-B14F-4D97-AF65-F5344CB8AC3E}">
        <p14:creationId xmlns:p14="http://schemas.microsoft.com/office/powerpoint/2010/main" val="37981246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CEB42BFA-FE2D-4B30-979F-7E1FFBA5B74D}"/>
              </a:ext>
            </a:extLst>
          </p:cNvPr>
          <p:cNvSpPr txBox="1"/>
          <p:nvPr/>
        </p:nvSpPr>
        <p:spPr>
          <a:xfrm>
            <a:off x="9237043" y="1268687"/>
            <a:ext cx="2152851" cy="523220"/>
          </a:xfrm>
          <a:prstGeom prst="rect">
            <a:avLst/>
          </a:prstGeom>
          <a:noFill/>
        </p:spPr>
        <p:txBody>
          <a:bodyPr wrap="square" rtlCol="0">
            <a:spAutoFit/>
          </a:bodyPr>
          <a:lstStyle/>
          <a:p>
            <a:pPr algn="ct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啁啾</a:t>
            </a:r>
            <a:r>
              <a:rPr lang="zh-CN" altLang="en-US" sz="2800" dirty="0">
                <a:solidFill>
                  <a:srgbClr val="FF0000"/>
                </a:solidFill>
                <a:latin typeface="楷体" panose="02010609060101010101" pitchFamily="49" charset="-122"/>
                <a:ea typeface="楷体" panose="02010609060101010101" pitchFamily="49" charset="-122"/>
              </a:rPr>
              <a:t>数据包</a:t>
            </a:r>
          </a:p>
        </p:txBody>
      </p:sp>
      <p:sp>
        <p:nvSpPr>
          <p:cNvPr id="19" name="内容占位符 2">
            <a:extLst>
              <a:ext uri="{FF2B5EF4-FFF2-40B4-BE49-F238E27FC236}">
                <a16:creationId xmlns:a16="http://schemas.microsoft.com/office/drawing/2014/main" id="{676BDDC9-382F-4A69-9728-06FC7C6E91C1}"/>
              </a:ext>
            </a:extLst>
          </p:cNvPr>
          <p:cNvSpPr txBox="1">
            <a:spLocks/>
          </p:cNvSpPr>
          <p:nvPr/>
        </p:nvSpPr>
        <p:spPr>
          <a:xfrm>
            <a:off x="513080" y="4240582"/>
            <a:ext cx="11165840" cy="24650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dirty="0">
                <a:solidFill>
                  <a:srgbClr val="FF0000"/>
                </a:solidFill>
              </a:rPr>
              <a:t>公共字段</a:t>
            </a:r>
            <a:r>
              <a:rPr lang="zh-CN" altLang="en-US" sz="3200" dirty="0"/>
              <a:t>：基本传输指向箭头、帧校验和、设备</a:t>
            </a:r>
            <a:r>
              <a:rPr lang="en-US" altLang="zh-CN" sz="3200" dirty="0"/>
              <a:t>ID+</a:t>
            </a:r>
            <a:r>
              <a:rPr lang="zh-CN" altLang="en-US" sz="3200" dirty="0"/>
              <a:t>随机数（用于</a:t>
            </a:r>
            <a:r>
              <a:rPr lang="zh-CN" altLang="en-US" sz="3200" u="sng" dirty="0">
                <a:solidFill>
                  <a:srgbClr val="FF0000"/>
                </a:solidFill>
              </a:rPr>
              <a:t>局部寻址</a:t>
            </a:r>
            <a:r>
              <a:rPr lang="zh-CN" altLang="en-US" sz="3200" dirty="0"/>
              <a:t>）</a:t>
            </a:r>
            <a:endParaRPr lang="en-US" altLang="zh-CN" sz="3200" dirty="0"/>
          </a:p>
          <a:p>
            <a:r>
              <a:rPr lang="zh-CN" altLang="en-US" sz="3200" dirty="0">
                <a:solidFill>
                  <a:srgbClr val="FF0000"/>
                </a:solidFill>
              </a:rPr>
              <a:t>私有字段</a:t>
            </a:r>
            <a:r>
              <a:rPr lang="zh-CN" altLang="en-US" sz="3200" dirty="0"/>
              <a:t> ：允许根据特定应用和制造商，定制扩展，实现</a:t>
            </a:r>
            <a:r>
              <a:rPr lang="zh-CN" altLang="en-US" sz="3200" u="sng" dirty="0">
                <a:solidFill>
                  <a:srgbClr val="FF0000"/>
                </a:solidFill>
              </a:rPr>
              <a:t>数据帧分类</a:t>
            </a:r>
            <a:r>
              <a:rPr lang="zh-CN" altLang="en-US" sz="3200" dirty="0"/>
              <a:t>（用于识别</a:t>
            </a:r>
            <a:r>
              <a:rPr lang="zh-CN" altLang="en-US" sz="3200" u="sng" dirty="0">
                <a:solidFill>
                  <a:srgbClr val="FF0000"/>
                </a:solidFill>
              </a:rPr>
              <a:t>亲缘社区</a:t>
            </a:r>
            <a:r>
              <a:rPr lang="zh-CN" altLang="en-US" sz="3200" dirty="0"/>
              <a:t>）</a:t>
            </a:r>
            <a:endParaRPr lang="en-US" altLang="zh-CN" sz="3200" u="sng" dirty="0">
              <a:solidFill>
                <a:srgbClr val="FF0000"/>
              </a:solidFill>
            </a:endParaRPr>
          </a:p>
          <a:p>
            <a:r>
              <a:rPr lang="zh-CN" altLang="en-US" sz="3200" dirty="0"/>
              <a:t>灵活而非严格固定的格式</a:t>
            </a:r>
            <a:endParaRPr lang="en-US" altLang="zh-CN" sz="3200" dirty="0"/>
          </a:p>
        </p:txBody>
      </p:sp>
      <p:pic>
        <p:nvPicPr>
          <p:cNvPr id="3" name="图片 2">
            <a:extLst>
              <a:ext uri="{FF2B5EF4-FFF2-40B4-BE49-F238E27FC236}">
                <a16:creationId xmlns:a16="http://schemas.microsoft.com/office/drawing/2014/main" id="{3CC53418-70D2-44A1-B0DC-645D0B8BD5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139" y="394877"/>
            <a:ext cx="7930250" cy="3600000"/>
          </a:xfrm>
          <a:prstGeom prst="rect">
            <a:avLst/>
          </a:prstGeom>
        </p:spPr>
      </p:pic>
    </p:spTree>
    <p:extLst>
      <p:ext uri="{BB962C8B-B14F-4D97-AF65-F5344CB8AC3E}">
        <p14:creationId xmlns:p14="http://schemas.microsoft.com/office/powerpoint/2010/main" val="26069844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450A86-E6C9-418D-A303-AAF99BC81896}"/>
              </a:ext>
            </a:extLst>
          </p:cNvPr>
          <p:cNvSpPr>
            <a:spLocks noGrp="1"/>
          </p:cNvSpPr>
          <p:nvPr>
            <p:ph type="title"/>
          </p:nvPr>
        </p:nvSpPr>
        <p:spPr/>
        <p:txBody>
          <a:bodyPr/>
          <a:lstStyle/>
          <a:p>
            <a:r>
              <a:rPr lang="zh-CN" altLang="en-US" dirty="0"/>
              <a:t>发布</a:t>
            </a:r>
            <a:r>
              <a:rPr lang="en-US" altLang="zh-CN" dirty="0"/>
              <a:t>/</a:t>
            </a:r>
            <a:r>
              <a:rPr lang="zh-CN" altLang="en-US" dirty="0"/>
              <a:t>订阅模式与指向箭头</a:t>
            </a:r>
          </a:p>
        </p:txBody>
      </p:sp>
      <p:pic>
        <p:nvPicPr>
          <p:cNvPr id="5" name="图片 4">
            <a:extLst>
              <a:ext uri="{FF2B5EF4-FFF2-40B4-BE49-F238E27FC236}">
                <a16:creationId xmlns:a16="http://schemas.microsoft.com/office/drawing/2014/main" id="{147D7243-98F9-46E8-8FE2-C11796AB6B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1557" y="1690688"/>
            <a:ext cx="6636740" cy="4320000"/>
          </a:xfrm>
          <a:prstGeom prst="rect">
            <a:avLst/>
          </a:prstGeom>
        </p:spPr>
      </p:pic>
    </p:spTree>
    <p:extLst>
      <p:ext uri="{BB962C8B-B14F-4D97-AF65-F5344CB8AC3E}">
        <p14:creationId xmlns:p14="http://schemas.microsoft.com/office/powerpoint/2010/main" val="34278610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4E7E45-7BBE-4A55-9214-4A7DEB15C39E}"/>
              </a:ext>
            </a:extLst>
          </p:cNvPr>
          <p:cNvSpPr>
            <a:spLocks noGrp="1"/>
          </p:cNvSpPr>
          <p:nvPr>
            <p:ph type="title"/>
          </p:nvPr>
        </p:nvSpPr>
        <p:spPr/>
        <p:txBody>
          <a:bodyPr/>
          <a:lstStyle/>
          <a:p>
            <a:r>
              <a:rPr lang="zh-CN" altLang="en-US" dirty="0"/>
              <a:t>轻量级与一次性</a:t>
            </a:r>
          </a:p>
        </p:txBody>
      </p:sp>
      <p:sp>
        <p:nvSpPr>
          <p:cNvPr id="3" name="内容占位符 2">
            <a:extLst>
              <a:ext uri="{FF2B5EF4-FFF2-40B4-BE49-F238E27FC236}">
                <a16:creationId xmlns:a16="http://schemas.microsoft.com/office/drawing/2014/main" id="{D74CBF7D-885A-408C-A8BC-3B7A07C96E7B}"/>
              </a:ext>
            </a:extLst>
          </p:cNvPr>
          <p:cNvSpPr>
            <a:spLocks noGrp="1"/>
          </p:cNvSpPr>
          <p:nvPr>
            <p:ph idx="1"/>
          </p:nvPr>
        </p:nvSpPr>
        <p:spPr>
          <a:xfrm>
            <a:off x="838200" y="1825625"/>
            <a:ext cx="9860280" cy="4006215"/>
          </a:xfrm>
        </p:spPr>
        <p:txBody>
          <a:bodyPr>
            <a:normAutofit/>
          </a:bodyPr>
          <a:lstStyle/>
          <a:p>
            <a:pPr marL="514350" indent="-514350">
              <a:buFont typeface="+mj-ea"/>
              <a:buAutoNum type="circleNumDbPlain"/>
            </a:pPr>
            <a:r>
              <a:rPr lang="zh-CN" altLang="en-US" sz="3200" dirty="0"/>
              <a:t>物联网“啁啾”信号，更像是</a:t>
            </a:r>
            <a:r>
              <a:rPr lang="zh-CN" altLang="en-US" sz="3200" dirty="0">
                <a:solidFill>
                  <a:srgbClr val="FF0000"/>
                </a:solidFill>
              </a:rPr>
              <a:t>自然界</a:t>
            </a:r>
            <a:r>
              <a:rPr lang="zh-CN" altLang="en-US" sz="3200" dirty="0"/>
              <a:t>的花粉或者鸟鸣</a:t>
            </a:r>
            <a:endParaRPr lang="en-US" altLang="zh-CN" sz="3200" dirty="0"/>
          </a:p>
          <a:p>
            <a:pPr marL="514350" indent="-514350">
              <a:buFont typeface="+mj-ea"/>
              <a:buAutoNum type="circleNumDbPlain"/>
            </a:pPr>
            <a:r>
              <a:rPr lang="zh-CN" altLang="en-US" sz="3200" dirty="0">
                <a:solidFill>
                  <a:srgbClr val="FF0000"/>
                </a:solidFill>
              </a:rPr>
              <a:t>轻量级</a:t>
            </a:r>
            <a:r>
              <a:rPr lang="zh-CN" altLang="en-US" sz="3200" dirty="0"/>
              <a:t>（极少造成网络拥塞）、</a:t>
            </a:r>
            <a:r>
              <a:rPr lang="zh-CN" altLang="en-US" sz="3200" dirty="0">
                <a:solidFill>
                  <a:srgbClr val="FF0000"/>
                </a:solidFill>
              </a:rPr>
              <a:t>一次性</a:t>
            </a:r>
            <a:r>
              <a:rPr lang="zh-CN" altLang="en-US" sz="3200" dirty="0"/>
              <a:t>（无重传机制）、传播广泛</a:t>
            </a:r>
            <a:endParaRPr lang="en-US" altLang="zh-CN" sz="3200" dirty="0"/>
          </a:p>
          <a:p>
            <a:pPr marL="514350" indent="-514350">
              <a:buFont typeface="+mj-ea"/>
              <a:buAutoNum type="circleNumDbPlain"/>
            </a:pPr>
            <a:r>
              <a:rPr lang="zh-CN" altLang="en-US" sz="3200" dirty="0"/>
              <a:t>携带信息只针对其“</a:t>
            </a:r>
            <a:r>
              <a:rPr lang="zh-CN" altLang="en-US" sz="3200" dirty="0">
                <a:solidFill>
                  <a:srgbClr val="FF0000"/>
                </a:solidFill>
              </a:rPr>
              <a:t>感兴趣</a:t>
            </a:r>
            <a:r>
              <a:rPr lang="zh-CN" altLang="en-US" sz="3200" dirty="0"/>
              <a:t>”的汇聚单元（上行通路，经由转发节点传输）或终端设备（</a:t>
            </a:r>
            <a:r>
              <a:rPr lang="en-US" altLang="zh-CN" sz="3200" dirty="0"/>
              <a:t>M2M</a:t>
            </a:r>
            <a:r>
              <a:rPr lang="zh-CN" altLang="en-US" sz="3200" dirty="0"/>
              <a:t>通信）</a:t>
            </a:r>
            <a:endParaRPr lang="en-US" altLang="zh-CN" sz="3200" dirty="0"/>
          </a:p>
          <a:p>
            <a:pPr marL="514350" indent="-514350">
              <a:buFont typeface="+mj-ea"/>
              <a:buAutoNum type="circleNumDbPlain"/>
            </a:pPr>
            <a:r>
              <a:rPr lang="zh-CN" altLang="en-US" sz="3200" dirty="0"/>
              <a:t>面向接收者，而非面向发送者</a:t>
            </a:r>
            <a:endParaRPr lang="en-US" altLang="zh-CN" sz="3200" dirty="0"/>
          </a:p>
        </p:txBody>
      </p:sp>
    </p:spTree>
    <p:extLst>
      <p:ext uri="{BB962C8B-B14F-4D97-AF65-F5344CB8AC3E}">
        <p14:creationId xmlns:p14="http://schemas.microsoft.com/office/powerpoint/2010/main" val="14733670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7592188-4362-4200-BB2D-9E54CE1BC3BE}"/>
              </a:ext>
            </a:extLst>
          </p:cNvPr>
          <p:cNvSpPr txBox="1">
            <a:spLocks/>
          </p:cNvSpPr>
          <p:nvPr/>
        </p:nvSpPr>
        <p:spPr>
          <a:xfrm>
            <a:off x="584200" y="4928322"/>
            <a:ext cx="11165840" cy="11676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dirty="0"/>
              <a:t>转发节点裁剪、封装，并加上</a:t>
            </a:r>
            <a:r>
              <a:rPr lang="zh-CN" altLang="en-US" sz="3200" dirty="0">
                <a:solidFill>
                  <a:srgbClr val="FF0000"/>
                </a:solidFill>
              </a:rPr>
              <a:t>必要的信息</a:t>
            </a:r>
            <a:endParaRPr lang="en-US" altLang="zh-CN" sz="3200" dirty="0">
              <a:solidFill>
                <a:srgbClr val="FF0000"/>
              </a:solidFill>
            </a:endParaRPr>
          </a:p>
          <a:p>
            <a:r>
              <a:rPr lang="zh-CN" altLang="en-US" sz="3200" dirty="0"/>
              <a:t>网络边缘（啁啾数据包）</a:t>
            </a:r>
            <a:r>
              <a:rPr lang="en-US" altLang="zh-CN" sz="3200" dirty="0"/>
              <a:t>+</a:t>
            </a:r>
            <a:r>
              <a:rPr lang="zh-CN" altLang="en-US" sz="3200" dirty="0"/>
              <a:t>网络核心（</a:t>
            </a:r>
            <a:r>
              <a:rPr lang="en-US" altLang="zh-CN" sz="3200" dirty="0"/>
              <a:t>IPv6</a:t>
            </a:r>
            <a:r>
              <a:rPr lang="zh-CN" altLang="en-US" sz="3200" dirty="0"/>
              <a:t>数据包）</a:t>
            </a:r>
            <a:endParaRPr lang="en-US" altLang="zh-CN" sz="3200" dirty="0"/>
          </a:p>
        </p:txBody>
      </p:sp>
      <p:pic>
        <p:nvPicPr>
          <p:cNvPr id="4" name="图片 3">
            <a:extLst>
              <a:ext uri="{FF2B5EF4-FFF2-40B4-BE49-F238E27FC236}">
                <a16:creationId xmlns:a16="http://schemas.microsoft.com/office/drawing/2014/main" id="{51C9DDD2-4DF3-4681-84A1-D5435D2891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334" y="599363"/>
            <a:ext cx="10327882" cy="3960000"/>
          </a:xfrm>
          <a:prstGeom prst="rect">
            <a:avLst/>
          </a:prstGeom>
        </p:spPr>
      </p:pic>
    </p:spTree>
    <p:extLst>
      <p:ext uri="{BB962C8B-B14F-4D97-AF65-F5344CB8AC3E}">
        <p14:creationId xmlns:p14="http://schemas.microsoft.com/office/powerpoint/2010/main" val="19370087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2BC1CF5-415C-4DAE-B2C2-A8BF9A1D5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5">
            <a:extLst>
              <a:ext uri="{FF2B5EF4-FFF2-40B4-BE49-F238E27FC236}">
                <a16:creationId xmlns:a16="http://schemas.microsoft.com/office/drawing/2014/main" id="{6C651D0D-A2E7-46B3-BEEA-71161FCA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6">
            <a:extLst>
              <a:ext uri="{FF2B5EF4-FFF2-40B4-BE49-F238E27FC236}">
                <a16:creationId xmlns:a16="http://schemas.microsoft.com/office/drawing/2014/main" id="{9CBEA7DB-1BAC-4A39-817B-82928B7F8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7">
            <a:extLst>
              <a:ext uri="{FF2B5EF4-FFF2-40B4-BE49-F238E27FC236}">
                <a16:creationId xmlns:a16="http://schemas.microsoft.com/office/drawing/2014/main" id="{EADF9EA0-3A2A-4F0A-9C86-FBAB53E9C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8">
            <a:extLst>
              <a:ext uri="{FF2B5EF4-FFF2-40B4-BE49-F238E27FC236}">
                <a16:creationId xmlns:a16="http://schemas.microsoft.com/office/drawing/2014/main" id="{A30A2C81-7CE8-4A85-9E15-548E7F466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258859" y="1118007"/>
            <a:ext cx="5634295"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标题 1">
            <a:extLst>
              <a:ext uri="{FF2B5EF4-FFF2-40B4-BE49-F238E27FC236}">
                <a16:creationId xmlns:a16="http://schemas.microsoft.com/office/drawing/2014/main" id="{E02C7EB4-A87D-4B94-9083-65C8CACEE1BD}"/>
              </a:ext>
            </a:extLst>
          </p:cNvPr>
          <p:cNvSpPr>
            <a:spLocks noGrp="1"/>
          </p:cNvSpPr>
          <p:nvPr>
            <p:ph type="title"/>
          </p:nvPr>
        </p:nvSpPr>
        <p:spPr>
          <a:xfrm>
            <a:off x="1570455" y="1426969"/>
            <a:ext cx="5158973" cy="3005883"/>
          </a:xfrm>
        </p:spPr>
        <p:txBody>
          <a:bodyPr vert="horz" lIns="91440" tIns="45720" rIns="91440" bIns="45720" rtlCol="0" anchor="b">
            <a:normAutofit/>
          </a:bodyPr>
          <a:lstStyle/>
          <a:p>
            <a:r>
              <a:rPr lang="en-US" altLang="zh-CN" sz="5400" kern="1200" dirty="0">
                <a:solidFill>
                  <a:srgbClr val="FFFFFF"/>
                </a:solidFill>
                <a:latin typeface="+mj-lt"/>
                <a:ea typeface="+mj-ea"/>
                <a:cs typeface="+mj-cs"/>
              </a:rPr>
              <a:t>3 </a:t>
            </a:r>
            <a:r>
              <a:rPr lang="zh-CN" altLang="en-US" sz="5400" kern="1200" dirty="0">
                <a:solidFill>
                  <a:srgbClr val="FFFFFF"/>
                </a:solidFill>
                <a:latin typeface="+mj-lt"/>
                <a:ea typeface="+mj-ea"/>
                <a:cs typeface="+mj-cs"/>
              </a:rPr>
              <a:t>局部超配置</a:t>
            </a:r>
          </a:p>
        </p:txBody>
      </p:sp>
      <p:pic>
        <p:nvPicPr>
          <p:cNvPr id="6" name="Graphic 5">
            <a:extLst>
              <a:ext uri="{FF2B5EF4-FFF2-40B4-BE49-F238E27FC236}">
                <a16:creationId xmlns:a16="http://schemas.microsoft.com/office/drawing/2014/main" id="{548DE9DB-2D8E-445B-A05E-DDB70F9C7B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26518" y="1518980"/>
            <a:ext cx="3966906" cy="3966906"/>
          </a:xfrm>
          <a:prstGeom prst="rect">
            <a:avLst/>
          </a:prstGeom>
        </p:spPr>
      </p:pic>
    </p:spTree>
    <p:extLst>
      <p:ext uri="{BB962C8B-B14F-4D97-AF65-F5344CB8AC3E}">
        <p14:creationId xmlns:p14="http://schemas.microsoft.com/office/powerpoint/2010/main" val="40347382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88AE2A-C10A-4DA2-9BCE-37154F8B17A8}"/>
              </a:ext>
            </a:extLst>
          </p:cNvPr>
          <p:cNvSpPr>
            <a:spLocks noGrp="1"/>
          </p:cNvSpPr>
          <p:nvPr>
            <p:ph type="title"/>
          </p:nvPr>
        </p:nvSpPr>
        <p:spPr/>
        <p:txBody>
          <a:bodyPr/>
          <a:lstStyle/>
          <a:p>
            <a:r>
              <a:rPr lang="zh-CN" altLang="en-US" dirty="0"/>
              <a:t>如何有效？</a:t>
            </a:r>
          </a:p>
        </p:txBody>
      </p:sp>
      <p:sp>
        <p:nvSpPr>
          <p:cNvPr id="3" name="内容占位符 2">
            <a:extLst>
              <a:ext uri="{FF2B5EF4-FFF2-40B4-BE49-F238E27FC236}">
                <a16:creationId xmlns:a16="http://schemas.microsoft.com/office/drawing/2014/main" id="{DF7F533E-9621-48ED-843A-0A50C8DF47DD}"/>
              </a:ext>
            </a:extLst>
          </p:cNvPr>
          <p:cNvSpPr>
            <a:spLocks noGrp="1"/>
          </p:cNvSpPr>
          <p:nvPr>
            <p:ph idx="1"/>
          </p:nvPr>
        </p:nvSpPr>
        <p:spPr/>
        <p:txBody>
          <a:bodyPr>
            <a:normAutofit/>
          </a:bodyPr>
          <a:lstStyle/>
          <a:p>
            <a:r>
              <a:rPr lang="zh-CN" altLang="en-US" sz="3200" dirty="0"/>
              <a:t>轻量级组件构成的大规模网络</a:t>
            </a:r>
            <a:endParaRPr lang="en-US" altLang="zh-CN" sz="3200" dirty="0"/>
          </a:p>
          <a:p>
            <a:r>
              <a:rPr lang="zh-CN" altLang="en-US" sz="3200" dirty="0"/>
              <a:t>简易的数据包和协议，任何啁啾数据包均</a:t>
            </a:r>
            <a:r>
              <a:rPr lang="zh-CN" altLang="en-US" sz="3200" dirty="0">
                <a:solidFill>
                  <a:srgbClr val="FF0000"/>
                </a:solidFill>
              </a:rPr>
              <a:t>不保证</a:t>
            </a:r>
            <a:r>
              <a:rPr lang="zh-CN" altLang="en-US" sz="3200" dirty="0"/>
              <a:t>可靠连接</a:t>
            </a:r>
            <a:endParaRPr lang="en-US" altLang="zh-CN" sz="3200" dirty="0"/>
          </a:p>
          <a:p>
            <a:endParaRPr lang="en-US" altLang="zh-CN" sz="3200" dirty="0"/>
          </a:p>
          <a:p>
            <a:pPr marL="0" indent="0">
              <a:buNone/>
            </a:pPr>
            <a:r>
              <a:rPr lang="en-US" altLang="zh-CN" sz="3200" dirty="0"/>
              <a:t>Q: </a:t>
            </a:r>
            <a:r>
              <a:rPr lang="zh-CN" altLang="en-US" sz="3200" dirty="0"/>
              <a:t>应当如何管理这一不可预测的连接，使之有效？</a:t>
            </a:r>
            <a:endParaRPr lang="en-US" altLang="zh-CN" sz="3200" dirty="0"/>
          </a:p>
          <a:p>
            <a:endParaRPr lang="zh-CN" altLang="en-US" sz="3200" dirty="0"/>
          </a:p>
        </p:txBody>
      </p:sp>
    </p:spTree>
    <p:extLst>
      <p:ext uri="{BB962C8B-B14F-4D97-AF65-F5344CB8AC3E}">
        <p14:creationId xmlns:p14="http://schemas.microsoft.com/office/powerpoint/2010/main" val="3244702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2E20F53-2E6E-4CA7-857A-F92502EEF546}"/>
              </a:ext>
            </a:extLst>
          </p:cNvPr>
          <p:cNvPicPr>
            <a:picLocks noChangeAspect="1"/>
          </p:cNvPicPr>
          <p:nvPr/>
        </p:nvPicPr>
        <p:blipFill>
          <a:blip r:embed="rId2"/>
          <a:stretch>
            <a:fillRect/>
          </a:stretch>
        </p:blipFill>
        <p:spPr>
          <a:xfrm>
            <a:off x="317492" y="942360"/>
            <a:ext cx="6408788" cy="5400000"/>
          </a:xfrm>
          <a:prstGeom prst="rect">
            <a:avLst/>
          </a:prstGeom>
        </p:spPr>
      </p:pic>
      <p:sp>
        <p:nvSpPr>
          <p:cNvPr id="3" name="内容占位符 3">
            <a:extLst>
              <a:ext uri="{FF2B5EF4-FFF2-40B4-BE49-F238E27FC236}">
                <a16:creationId xmlns:a16="http://schemas.microsoft.com/office/drawing/2014/main" id="{2E24DE27-0B9F-4A85-88B2-C77D4D687A5F}"/>
              </a:ext>
            </a:extLst>
          </p:cNvPr>
          <p:cNvSpPr txBox="1">
            <a:spLocks/>
          </p:cNvSpPr>
          <p:nvPr/>
        </p:nvSpPr>
        <p:spPr>
          <a:xfrm>
            <a:off x="6726280" y="942360"/>
            <a:ext cx="5181600" cy="52654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FF0000"/>
                </a:solidFill>
              </a:rPr>
              <a:t>应用层</a:t>
            </a:r>
            <a:r>
              <a:rPr lang="zh-CN" altLang="en-US" dirty="0"/>
              <a:t>：定义数据格式，以及按照格式解读数据</a:t>
            </a:r>
            <a:endParaRPr lang="en-US" altLang="zh-CN" dirty="0"/>
          </a:p>
          <a:p>
            <a:r>
              <a:rPr lang="zh-CN" altLang="en-US" dirty="0">
                <a:solidFill>
                  <a:srgbClr val="FF0000"/>
                </a:solidFill>
              </a:rPr>
              <a:t>运</a:t>
            </a:r>
            <a:r>
              <a:rPr lang="en-US" altLang="zh-CN" dirty="0">
                <a:solidFill>
                  <a:srgbClr val="FF0000"/>
                </a:solidFill>
              </a:rPr>
              <a:t>/</a:t>
            </a:r>
            <a:r>
              <a:rPr lang="zh-CN" altLang="en-US" dirty="0">
                <a:solidFill>
                  <a:srgbClr val="FF0000"/>
                </a:solidFill>
              </a:rPr>
              <a:t>传输层</a:t>
            </a:r>
            <a:r>
              <a:rPr lang="zh-CN" altLang="en-US" dirty="0"/>
              <a:t>：定义</a:t>
            </a:r>
            <a:r>
              <a:rPr lang="zh-CN" altLang="en-US" dirty="0">
                <a:solidFill>
                  <a:srgbClr val="FF0000"/>
                </a:solidFill>
              </a:rPr>
              <a:t>端口</a:t>
            </a:r>
            <a:r>
              <a:rPr lang="zh-CN" altLang="en-US" dirty="0"/>
              <a:t>，确定主机上应用程序的身份，并将数据包交给对应的应用程序</a:t>
            </a:r>
            <a:endParaRPr lang="en-US" altLang="zh-CN" dirty="0"/>
          </a:p>
          <a:p>
            <a:r>
              <a:rPr lang="zh-CN" altLang="en-US" dirty="0">
                <a:solidFill>
                  <a:srgbClr val="FF0000"/>
                </a:solidFill>
              </a:rPr>
              <a:t>网络层</a:t>
            </a:r>
            <a:r>
              <a:rPr lang="zh-CN" altLang="en-US" dirty="0"/>
              <a:t>：定义</a:t>
            </a:r>
            <a:r>
              <a:rPr lang="en-US" altLang="zh-CN" dirty="0">
                <a:solidFill>
                  <a:srgbClr val="FF0000"/>
                </a:solidFill>
              </a:rPr>
              <a:t>IP</a:t>
            </a:r>
            <a:r>
              <a:rPr lang="zh-CN" altLang="en-US" dirty="0">
                <a:solidFill>
                  <a:srgbClr val="FF0000"/>
                </a:solidFill>
              </a:rPr>
              <a:t>地址</a:t>
            </a:r>
            <a:r>
              <a:rPr lang="zh-CN" altLang="en-US" dirty="0"/>
              <a:t>，确定主机所在的网络位置，子网内通过</a:t>
            </a:r>
            <a:r>
              <a:rPr lang="en-US" altLang="zh-CN" dirty="0"/>
              <a:t>IP</a:t>
            </a:r>
            <a:r>
              <a:rPr lang="zh-CN" altLang="en-US" dirty="0"/>
              <a:t>实现</a:t>
            </a:r>
            <a:r>
              <a:rPr lang="en-US" altLang="zh-CN" dirty="0">
                <a:solidFill>
                  <a:srgbClr val="FF0000"/>
                </a:solidFill>
              </a:rPr>
              <a:t>MAC</a:t>
            </a:r>
            <a:r>
              <a:rPr lang="zh-CN" altLang="en-US" dirty="0">
                <a:solidFill>
                  <a:srgbClr val="FF0000"/>
                </a:solidFill>
              </a:rPr>
              <a:t>寻址</a:t>
            </a:r>
            <a:r>
              <a:rPr lang="zh-CN" altLang="en-US" dirty="0"/>
              <a:t>，子网外则通过</a:t>
            </a:r>
            <a:r>
              <a:rPr lang="zh-CN" altLang="en-US" dirty="0">
                <a:solidFill>
                  <a:srgbClr val="FF0000"/>
                </a:solidFill>
              </a:rPr>
              <a:t>路由转发</a:t>
            </a:r>
            <a:r>
              <a:rPr lang="zh-CN" altLang="en-US" dirty="0"/>
              <a:t>数据包</a:t>
            </a:r>
            <a:endParaRPr lang="en-US" altLang="zh-CN" dirty="0"/>
          </a:p>
          <a:p>
            <a:r>
              <a:rPr lang="zh-CN" altLang="en-US" dirty="0">
                <a:solidFill>
                  <a:srgbClr val="FF0000"/>
                </a:solidFill>
              </a:rPr>
              <a:t>链路层</a:t>
            </a:r>
            <a:r>
              <a:rPr lang="zh-CN" altLang="en-US" dirty="0"/>
              <a:t>：对</a:t>
            </a:r>
            <a:r>
              <a:rPr lang="en-US" altLang="zh-CN" dirty="0"/>
              <a:t>0</a:t>
            </a:r>
            <a:r>
              <a:rPr lang="zh-CN" altLang="en-US" dirty="0"/>
              <a:t>和</a:t>
            </a:r>
            <a:r>
              <a:rPr lang="en-US" altLang="zh-CN" dirty="0"/>
              <a:t>1</a:t>
            </a:r>
            <a:r>
              <a:rPr lang="zh-CN" altLang="en-US" dirty="0"/>
              <a:t>分组，定义数据帧，确定主机的物理地址（</a:t>
            </a:r>
            <a:r>
              <a:rPr lang="en-US" altLang="zh-CN" dirty="0">
                <a:solidFill>
                  <a:srgbClr val="FF0000"/>
                </a:solidFill>
              </a:rPr>
              <a:t>MAC</a:t>
            </a:r>
            <a:r>
              <a:rPr lang="zh-CN" altLang="en-US" dirty="0">
                <a:solidFill>
                  <a:srgbClr val="FF0000"/>
                </a:solidFill>
              </a:rPr>
              <a:t>地址</a:t>
            </a:r>
            <a:r>
              <a:rPr lang="zh-CN" altLang="en-US" dirty="0"/>
              <a:t>），传输数据</a:t>
            </a:r>
          </a:p>
        </p:txBody>
      </p:sp>
    </p:spTree>
    <p:extLst>
      <p:ext uri="{BB962C8B-B14F-4D97-AF65-F5344CB8AC3E}">
        <p14:creationId xmlns:p14="http://schemas.microsoft.com/office/powerpoint/2010/main" val="37952744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4E7E45-7BBE-4A55-9214-4A7DEB15C39E}"/>
              </a:ext>
            </a:extLst>
          </p:cNvPr>
          <p:cNvSpPr>
            <a:spLocks noGrp="1"/>
          </p:cNvSpPr>
          <p:nvPr>
            <p:ph type="title"/>
          </p:nvPr>
        </p:nvSpPr>
        <p:spPr/>
        <p:txBody>
          <a:bodyPr/>
          <a:lstStyle/>
          <a:p>
            <a:r>
              <a:rPr lang="zh-CN" altLang="en-US" dirty="0"/>
              <a:t>局部超配置模式</a:t>
            </a:r>
          </a:p>
        </p:txBody>
      </p:sp>
      <p:sp>
        <p:nvSpPr>
          <p:cNvPr id="3" name="内容占位符 2">
            <a:extLst>
              <a:ext uri="{FF2B5EF4-FFF2-40B4-BE49-F238E27FC236}">
                <a16:creationId xmlns:a16="http://schemas.microsoft.com/office/drawing/2014/main" id="{D74CBF7D-885A-408C-A8BC-3B7A07C96E7B}"/>
              </a:ext>
            </a:extLst>
          </p:cNvPr>
          <p:cNvSpPr>
            <a:spLocks noGrp="1"/>
          </p:cNvSpPr>
          <p:nvPr>
            <p:ph idx="1"/>
          </p:nvPr>
        </p:nvSpPr>
        <p:spPr>
          <a:xfrm>
            <a:off x="838200" y="1825625"/>
            <a:ext cx="9860280" cy="4006215"/>
          </a:xfrm>
        </p:spPr>
        <p:txBody>
          <a:bodyPr>
            <a:normAutofit/>
          </a:bodyPr>
          <a:lstStyle/>
          <a:p>
            <a:pPr marL="0" indent="0">
              <a:buNone/>
            </a:pPr>
            <a:r>
              <a:rPr lang="zh-CN" altLang="en-US" sz="3200" dirty="0"/>
              <a:t>以局部超配置，保证数据传输</a:t>
            </a:r>
            <a:endParaRPr lang="en-US" altLang="zh-CN" sz="3200" dirty="0"/>
          </a:p>
          <a:p>
            <a:pPr marL="514350" indent="-514350">
              <a:buFont typeface="+mj-ea"/>
              <a:buAutoNum type="circleNumDbPlain"/>
            </a:pPr>
            <a:r>
              <a:rPr lang="zh-CN" altLang="en-US" sz="3200" dirty="0">
                <a:solidFill>
                  <a:srgbClr val="FF0000"/>
                </a:solidFill>
              </a:rPr>
              <a:t>局部</a:t>
            </a:r>
            <a:r>
              <a:rPr lang="zh-CN" altLang="en-US" sz="3200" dirty="0"/>
              <a:t>：限于物联网终端设备与转发节点之间，也就是</a:t>
            </a:r>
            <a:r>
              <a:rPr lang="zh-CN" altLang="en-US" sz="3200" u="sng" dirty="0">
                <a:solidFill>
                  <a:srgbClr val="FF0000"/>
                </a:solidFill>
              </a:rPr>
              <a:t>网络边缘</a:t>
            </a:r>
            <a:r>
              <a:rPr lang="zh-CN" altLang="en-US" sz="3200" dirty="0"/>
              <a:t>部分</a:t>
            </a:r>
            <a:endParaRPr lang="en-US" altLang="zh-CN" sz="3200" dirty="0"/>
          </a:p>
          <a:p>
            <a:pPr marL="514350" indent="-514350">
              <a:buFont typeface="+mj-ea"/>
              <a:buAutoNum type="circleNumDbPlain"/>
            </a:pPr>
            <a:r>
              <a:rPr lang="zh-CN" altLang="en-US" sz="3200" dirty="0">
                <a:solidFill>
                  <a:srgbClr val="FF0000"/>
                </a:solidFill>
              </a:rPr>
              <a:t>超配置</a:t>
            </a:r>
            <a:r>
              <a:rPr lang="zh-CN" altLang="en-US" sz="3200" dirty="0"/>
              <a:t>：轻量级的啁啾信号可以一遍又一遍广播（类似于汽车报警器、鸟鸣声、花粉），通过蛮力手段来确保数据成功传递</a:t>
            </a:r>
            <a:endParaRPr lang="en-US" altLang="zh-CN" sz="3200" dirty="0"/>
          </a:p>
        </p:txBody>
      </p:sp>
    </p:spTree>
    <p:extLst>
      <p:ext uri="{BB962C8B-B14F-4D97-AF65-F5344CB8AC3E}">
        <p14:creationId xmlns:p14="http://schemas.microsoft.com/office/powerpoint/2010/main" val="21031768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43F9CA-0D29-44D3-97EB-3E5E4C70C902}"/>
              </a:ext>
            </a:extLst>
          </p:cNvPr>
          <p:cNvSpPr>
            <a:spLocks noGrp="1"/>
          </p:cNvSpPr>
          <p:nvPr>
            <p:ph type="title"/>
          </p:nvPr>
        </p:nvSpPr>
        <p:spPr/>
        <p:txBody>
          <a:bodyPr/>
          <a:lstStyle/>
          <a:p>
            <a:r>
              <a:rPr lang="zh-CN" altLang="en-US" dirty="0"/>
              <a:t>以数量保证可靠性</a:t>
            </a:r>
          </a:p>
        </p:txBody>
      </p:sp>
      <p:pic>
        <p:nvPicPr>
          <p:cNvPr id="4" name="图片 3">
            <a:extLst>
              <a:ext uri="{FF2B5EF4-FFF2-40B4-BE49-F238E27FC236}">
                <a16:creationId xmlns:a16="http://schemas.microsoft.com/office/drawing/2014/main" id="{3C9EF992-713C-40FA-9365-475942C688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533" y="1548448"/>
            <a:ext cx="7749949" cy="4320000"/>
          </a:xfrm>
          <a:prstGeom prst="rect">
            <a:avLst/>
          </a:prstGeom>
        </p:spPr>
      </p:pic>
      <p:sp>
        <p:nvSpPr>
          <p:cNvPr id="6" name="内容占位符 2">
            <a:extLst>
              <a:ext uri="{FF2B5EF4-FFF2-40B4-BE49-F238E27FC236}">
                <a16:creationId xmlns:a16="http://schemas.microsoft.com/office/drawing/2014/main" id="{449368C9-5FBB-417E-88F5-2CD6A76ABC22}"/>
              </a:ext>
            </a:extLst>
          </p:cNvPr>
          <p:cNvSpPr txBox="1">
            <a:spLocks/>
          </p:cNvSpPr>
          <p:nvPr/>
        </p:nvSpPr>
        <p:spPr>
          <a:xfrm>
            <a:off x="7711440" y="1409272"/>
            <a:ext cx="3901440" cy="34065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u="sng" dirty="0">
                <a:solidFill>
                  <a:srgbClr val="FF0000"/>
                </a:solidFill>
              </a:rPr>
              <a:t>数百个</a:t>
            </a:r>
            <a:r>
              <a:rPr lang="zh-CN" altLang="en-US" dirty="0"/>
              <a:t>传感器，以无线方式监测大桥的状态</a:t>
            </a:r>
            <a:endParaRPr lang="en-US" altLang="zh-CN" dirty="0"/>
          </a:p>
          <a:p>
            <a:r>
              <a:rPr lang="zh-CN" altLang="en-US" dirty="0"/>
              <a:t>监测数据以无线方式发送给转发节点</a:t>
            </a:r>
            <a:endParaRPr lang="en-US" altLang="zh-CN" dirty="0"/>
          </a:p>
          <a:p>
            <a:r>
              <a:rPr lang="zh-CN" altLang="en-US" dirty="0"/>
              <a:t>传感器使用</a:t>
            </a:r>
            <a:r>
              <a:rPr lang="zh-CN" altLang="en-US" u="sng" dirty="0">
                <a:solidFill>
                  <a:srgbClr val="FF0000"/>
                </a:solidFill>
              </a:rPr>
              <a:t>太阳能</a:t>
            </a:r>
            <a:r>
              <a:rPr lang="zh-CN" altLang="en-US" dirty="0"/>
              <a:t>供电（阳光、路灯）</a:t>
            </a:r>
            <a:endParaRPr lang="en-US" altLang="zh-CN" dirty="0"/>
          </a:p>
        </p:txBody>
      </p:sp>
    </p:spTree>
    <p:extLst>
      <p:ext uri="{BB962C8B-B14F-4D97-AF65-F5344CB8AC3E}">
        <p14:creationId xmlns:p14="http://schemas.microsoft.com/office/powerpoint/2010/main" val="38311271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FC641D-3716-4053-A690-A4912E070C07}"/>
              </a:ext>
            </a:extLst>
          </p:cNvPr>
          <p:cNvSpPr>
            <a:spLocks noGrp="1"/>
          </p:cNvSpPr>
          <p:nvPr>
            <p:ph type="title"/>
          </p:nvPr>
        </p:nvSpPr>
        <p:spPr/>
        <p:txBody>
          <a:bodyPr/>
          <a:lstStyle/>
          <a:p>
            <a:r>
              <a:rPr lang="zh-CN" altLang="en-US" dirty="0"/>
              <a:t>超配置的成本</a:t>
            </a:r>
          </a:p>
        </p:txBody>
      </p:sp>
      <p:sp>
        <p:nvSpPr>
          <p:cNvPr id="3" name="内容占位符 2">
            <a:extLst>
              <a:ext uri="{FF2B5EF4-FFF2-40B4-BE49-F238E27FC236}">
                <a16:creationId xmlns:a16="http://schemas.microsoft.com/office/drawing/2014/main" id="{42A3D672-37E8-42FA-BF42-1910DA8C812F}"/>
              </a:ext>
            </a:extLst>
          </p:cNvPr>
          <p:cNvSpPr>
            <a:spLocks noGrp="1"/>
          </p:cNvSpPr>
          <p:nvPr>
            <p:ph idx="1"/>
          </p:nvPr>
        </p:nvSpPr>
        <p:spPr/>
        <p:txBody>
          <a:bodyPr>
            <a:normAutofit/>
          </a:bodyPr>
          <a:lstStyle/>
          <a:p>
            <a:pPr marL="514350" indent="-514350">
              <a:buFont typeface="+mj-ea"/>
              <a:buAutoNum type="circleNumDbPlain"/>
            </a:pPr>
            <a:r>
              <a:rPr lang="zh-CN" altLang="en-US" sz="3200" dirty="0"/>
              <a:t>终端设备成本</a:t>
            </a:r>
            <a:endParaRPr lang="en-US" altLang="zh-CN" sz="3200" dirty="0"/>
          </a:p>
          <a:p>
            <a:pPr lvl="1"/>
            <a:r>
              <a:rPr lang="zh-CN" altLang="en-US" sz="2800" dirty="0"/>
              <a:t>终端设备制造成本是否足够低？</a:t>
            </a:r>
            <a:endParaRPr lang="en-US" altLang="zh-CN" sz="2800" dirty="0"/>
          </a:p>
          <a:p>
            <a:pPr marL="514350" indent="-514350">
              <a:buFont typeface="+mj-ea"/>
              <a:buAutoNum type="circleNumDbPlain"/>
            </a:pPr>
            <a:r>
              <a:rPr lang="zh-CN" altLang="en-US" sz="3200" dirty="0"/>
              <a:t>通信资源成本</a:t>
            </a:r>
            <a:endParaRPr lang="en-US" altLang="zh-CN" sz="3200" dirty="0"/>
          </a:p>
          <a:p>
            <a:pPr lvl="1"/>
            <a:r>
              <a:rPr lang="zh-CN" altLang="en-US" sz="2800" dirty="0"/>
              <a:t>超配置情况下，通信资源是否足够？</a:t>
            </a:r>
          </a:p>
        </p:txBody>
      </p:sp>
    </p:spTree>
    <p:extLst>
      <p:ext uri="{BB962C8B-B14F-4D97-AF65-F5344CB8AC3E}">
        <p14:creationId xmlns:p14="http://schemas.microsoft.com/office/powerpoint/2010/main" val="1252669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FC641D-3716-4053-A690-A4912E070C07}"/>
              </a:ext>
            </a:extLst>
          </p:cNvPr>
          <p:cNvSpPr>
            <a:spLocks noGrp="1"/>
          </p:cNvSpPr>
          <p:nvPr>
            <p:ph type="title"/>
          </p:nvPr>
        </p:nvSpPr>
        <p:spPr/>
        <p:txBody>
          <a:bodyPr/>
          <a:lstStyle/>
          <a:p>
            <a:r>
              <a:rPr lang="zh-CN" altLang="en-US" dirty="0"/>
              <a:t>终端设备成本</a:t>
            </a:r>
          </a:p>
        </p:txBody>
      </p:sp>
      <p:sp>
        <p:nvSpPr>
          <p:cNvPr id="3" name="内容占位符 2">
            <a:extLst>
              <a:ext uri="{FF2B5EF4-FFF2-40B4-BE49-F238E27FC236}">
                <a16:creationId xmlns:a16="http://schemas.microsoft.com/office/drawing/2014/main" id="{42A3D672-37E8-42FA-BF42-1910DA8C812F}"/>
              </a:ext>
            </a:extLst>
          </p:cNvPr>
          <p:cNvSpPr>
            <a:spLocks noGrp="1"/>
          </p:cNvSpPr>
          <p:nvPr>
            <p:ph idx="1"/>
          </p:nvPr>
        </p:nvSpPr>
        <p:spPr/>
        <p:txBody>
          <a:bodyPr>
            <a:normAutofit/>
          </a:bodyPr>
          <a:lstStyle/>
          <a:p>
            <a:pPr marL="514350" indent="-514350">
              <a:buFont typeface="+mj-ea"/>
              <a:buAutoNum type="circleNumDbPlain"/>
            </a:pPr>
            <a:r>
              <a:rPr lang="zh-CN" altLang="en-US" sz="3200" dirty="0"/>
              <a:t>功能</a:t>
            </a:r>
            <a:endParaRPr lang="en-US" altLang="zh-CN" sz="3200" dirty="0"/>
          </a:p>
          <a:p>
            <a:pPr lvl="1"/>
            <a:r>
              <a:rPr lang="zh-CN" altLang="en-US" sz="2800" dirty="0"/>
              <a:t>仅具备发送功能</a:t>
            </a:r>
            <a:endParaRPr lang="en-US" altLang="zh-CN" sz="2800" dirty="0"/>
          </a:p>
          <a:p>
            <a:pPr lvl="1"/>
            <a:r>
              <a:rPr lang="zh-CN" altLang="en-US" sz="2800" dirty="0"/>
              <a:t>仅具备收听功能</a:t>
            </a:r>
            <a:endParaRPr lang="en-US" altLang="zh-CN" sz="2800" dirty="0"/>
          </a:p>
          <a:p>
            <a:pPr lvl="1"/>
            <a:r>
              <a:rPr lang="zh-CN" altLang="en-US" sz="2800" dirty="0"/>
              <a:t>同时具备收发功能</a:t>
            </a:r>
            <a:endParaRPr lang="en-US" altLang="zh-CN" sz="2800" dirty="0"/>
          </a:p>
          <a:p>
            <a:pPr marL="514350" indent="-514350">
              <a:buFont typeface="+mj-ea"/>
              <a:buAutoNum type="circleNumDbPlain"/>
            </a:pPr>
            <a:r>
              <a:rPr lang="zh-CN" altLang="en-US" sz="3200" dirty="0"/>
              <a:t>成本</a:t>
            </a:r>
            <a:endParaRPr lang="en-US" altLang="zh-CN" sz="3200" dirty="0"/>
          </a:p>
          <a:p>
            <a:pPr lvl="1"/>
            <a:r>
              <a:rPr lang="zh-CN" altLang="en-US" sz="2800" dirty="0"/>
              <a:t>绝大多数成本在</a:t>
            </a:r>
            <a:r>
              <a:rPr lang="en-US" altLang="zh-CN" sz="2800" dirty="0">
                <a:solidFill>
                  <a:srgbClr val="FF0000"/>
                </a:solidFill>
              </a:rPr>
              <a:t>1</a:t>
            </a:r>
            <a:r>
              <a:rPr lang="zh-CN" altLang="en-US" sz="2800" dirty="0">
                <a:solidFill>
                  <a:srgbClr val="FF0000"/>
                </a:solidFill>
              </a:rPr>
              <a:t>美元</a:t>
            </a:r>
            <a:r>
              <a:rPr lang="en-US" altLang="zh-CN" sz="2800" dirty="0"/>
              <a:t>~100</a:t>
            </a:r>
            <a:r>
              <a:rPr lang="zh-CN" altLang="en-US" sz="2800" dirty="0"/>
              <a:t>美元之间</a:t>
            </a:r>
          </a:p>
        </p:txBody>
      </p:sp>
    </p:spTree>
    <p:extLst>
      <p:ext uri="{BB962C8B-B14F-4D97-AF65-F5344CB8AC3E}">
        <p14:creationId xmlns:p14="http://schemas.microsoft.com/office/powerpoint/2010/main" val="3784911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43F9CA-0D29-44D3-97EB-3E5E4C70C902}"/>
              </a:ext>
            </a:extLst>
          </p:cNvPr>
          <p:cNvSpPr>
            <a:spLocks noGrp="1"/>
          </p:cNvSpPr>
          <p:nvPr>
            <p:ph type="title"/>
          </p:nvPr>
        </p:nvSpPr>
        <p:spPr/>
        <p:txBody>
          <a:bodyPr/>
          <a:lstStyle/>
          <a:p>
            <a:r>
              <a:rPr lang="zh-CN" altLang="en-US" dirty="0"/>
              <a:t>简易功能</a:t>
            </a:r>
          </a:p>
        </p:txBody>
      </p:sp>
      <p:pic>
        <p:nvPicPr>
          <p:cNvPr id="5" name="图片 4">
            <a:extLst>
              <a:ext uri="{FF2B5EF4-FFF2-40B4-BE49-F238E27FC236}">
                <a16:creationId xmlns:a16="http://schemas.microsoft.com/office/drawing/2014/main" id="{183D4FA9-C566-4FE5-AC79-0DB6429642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09660"/>
            <a:ext cx="7094810" cy="4320000"/>
          </a:xfrm>
          <a:prstGeom prst="rect">
            <a:avLst/>
          </a:prstGeom>
        </p:spPr>
      </p:pic>
      <p:sp>
        <p:nvSpPr>
          <p:cNvPr id="7" name="文本框 6">
            <a:extLst>
              <a:ext uri="{FF2B5EF4-FFF2-40B4-BE49-F238E27FC236}">
                <a16:creationId xmlns:a16="http://schemas.microsoft.com/office/drawing/2014/main" id="{B76CBB3F-43E5-41A8-8C06-F42EC55433A3}"/>
              </a:ext>
            </a:extLst>
          </p:cNvPr>
          <p:cNvSpPr txBox="1"/>
          <p:nvPr/>
        </p:nvSpPr>
        <p:spPr>
          <a:xfrm flipH="1">
            <a:off x="8698524" y="2468880"/>
            <a:ext cx="2365716" cy="1077218"/>
          </a:xfrm>
          <a:prstGeom prst="rect">
            <a:avLst/>
          </a:prstGeom>
          <a:noFill/>
        </p:spPr>
        <p:txBody>
          <a:bodyPr wrap="square" rtlCol="0">
            <a:spAutoFit/>
          </a:bodyPr>
          <a:lstStyle/>
          <a:p>
            <a:r>
              <a:rPr lang="zh-CN" altLang="en-US" sz="3200" dirty="0"/>
              <a:t>状态持续监测与报告</a:t>
            </a:r>
          </a:p>
        </p:txBody>
      </p:sp>
      <p:sp>
        <p:nvSpPr>
          <p:cNvPr id="8" name="文本框 7">
            <a:extLst>
              <a:ext uri="{FF2B5EF4-FFF2-40B4-BE49-F238E27FC236}">
                <a16:creationId xmlns:a16="http://schemas.microsoft.com/office/drawing/2014/main" id="{F3E9DCED-E36D-4328-8D63-7E918BD4AC4E}"/>
              </a:ext>
            </a:extLst>
          </p:cNvPr>
          <p:cNvSpPr txBox="1"/>
          <p:nvPr/>
        </p:nvSpPr>
        <p:spPr>
          <a:xfrm flipH="1">
            <a:off x="8698524" y="4511040"/>
            <a:ext cx="2365716" cy="1077218"/>
          </a:xfrm>
          <a:prstGeom prst="rect">
            <a:avLst/>
          </a:prstGeom>
          <a:noFill/>
        </p:spPr>
        <p:txBody>
          <a:bodyPr wrap="square" rtlCol="0">
            <a:spAutoFit/>
          </a:bodyPr>
          <a:lstStyle/>
          <a:p>
            <a:r>
              <a:rPr lang="zh-CN" altLang="en-US" sz="3200" dirty="0"/>
              <a:t>指令接收与设备控制</a:t>
            </a:r>
          </a:p>
        </p:txBody>
      </p:sp>
    </p:spTree>
    <p:extLst>
      <p:ext uri="{BB962C8B-B14F-4D97-AF65-F5344CB8AC3E}">
        <p14:creationId xmlns:p14="http://schemas.microsoft.com/office/powerpoint/2010/main" val="38285100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43F9CA-0D29-44D3-97EB-3E5E4C70C902}"/>
              </a:ext>
            </a:extLst>
          </p:cNvPr>
          <p:cNvSpPr>
            <a:spLocks noGrp="1"/>
          </p:cNvSpPr>
          <p:nvPr>
            <p:ph type="title"/>
          </p:nvPr>
        </p:nvSpPr>
        <p:spPr/>
        <p:txBody>
          <a:bodyPr/>
          <a:lstStyle/>
          <a:p>
            <a:r>
              <a:rPr lang="zh-CN" altLang="en-US" dirty="0"/>
              <a:t>双向收发功能</a:t>
            </a:r>
          </a:p>
        </p:txBody>
      </p:sp>
      <p:pic>
        <p:nvPicPr>
          <p:cNvPr id="4" name="图片 3">
            <a:extLst>
              <a:ext uri="{FF2B5EF4-FFF2-40B4-BE49-F238E27FC236}">
                <a16:creationId xmlns:a16="http://schemas.microsoft.com/office/drawing/2014/main" id="{9A0D8241-6C89-44CA-93E9-6DABBEF539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032" y="1468069"/>
            <a:ext cx="8393683" cy="2880000"/>
          </a:xfrm>
          <a:prstGeom prst="rect">
            <a:avLst/>
          </a:prstGeom>
        </p:spPr>
      </p:pic>
      <p:sp>
        <p:nvSpPr>
          <p:cNvPr id="6" name="内容占位符 2">
            <a:extLst>
              <a:ext uri="{FF2B5EF4-FFF2-40B4-BE49-F238E27FC236}">
                <a16:creationId xmlns:a16="http://schemas.microsoft.com/office/drawing/2014/main" id="{BFD9CCFC-A9B5-44FD-9E07-10194DBBD781}"/>
              </a:ext>
            </a:extLst>
          </p:cNvPr>
          <p:cNvSpPr txBox="1">
            <a:spLocks/>
          </p:cNvSpPr>
          <p:nvPr/>
        </p:nvSpPr>
        <p:spPr>
          <a:xfrm>
            <a:off x="513080" y="4636822"/>
            <a:ext cx="11165840" cy="18560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dirty="0">
                <a:solidFill>
                  <a:srgbClr val="FF0000"/>
                </a:solidFill>
              </a:rPr>
              <a:t>上行信道</a:t>
            </a:r>
            <a:r>
              <a:rPr lang="zh-CN" altLang="en-US" sz="3200" dirty="0"/>
              <a:t>（终端设备</a:t>
            </a:r>
            <a:r>
              <a:rPr lang="en-US" altLang="zh-CN" sz="3200" dirty="0"/>
              <a:t>—</a:t>
            </a:r>
            <a:r>
              <a:rPr lang="zh-CN" altLang="en-US" sz="3200" dirty="0"/>
              <a:t>汇聚单元）：持续监测，报告状态</a:t>
            </a:r>
            <a:endParaRPr lang="en-US" altLang="zh-CN" sz="3200" dirty="0"/>
          </a:p>
          <a:p>
            <a:r>
              <a:rPr lang="zh-CN" altLang="en-US" sz="3200" dirty="0">
                <a:solidFill>
                  <a:srgbClr val="FF0000"/>
                </a:solidFill>
              </a:rPr>
              <a:t>下行信道</a:t>
            </a:r>
            <a:r>
              <a:rPr lang="zh-CN" altLang="en-US" sz="3200" dirty="0"/>
              <a:t>（汇聚单元</a:t>
            </a:r>
            <a:r>
              <a:rPr lang="en-US" altLang="zh-CN" sz="3200" dirty="0"/>
              <a:t>—</a:t>
            </a:r>
            <a:r>
              <a:rPr lang="zh-CN" altLang="en-US" sz="3200" dirty="0"/>
              <a:t>终端设备）：下达指令，控制设备</a:t>
            </a:r>
            <a:endParaRPr lang="en-US" altLang="zh-CN" sz="3200" dirty="0"/>
          </a:p>
          <a:p>
            <a:r>
              <a:rPr lang="zh-CN" altLang="en-US" sz="3200" dirty="0"/>
              <a:t>例子：温度设备控制、路灯监测与维修调度</a:t>
            </a:r>
            <a:endParaRPr lang="en-US" altLang="zh-CN" sz="3200" dirty="0"/>
          </a:p>
        </p:txBody>
      </p:sp>
    </p:spTree>
    <p:extLst>
      <p:ext uri="{BB962C8B-B14F-4D97-AF65-F5344CB8AC3E}">
        <p14:creationId xmlns:p14="http://schemas.microsoft.com/office/powerpoint/2010/main" val="1446119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FC641D-3716-4053-A690-A4912E070C07}"/>
              </a:ext>
            </a:extLst>
          </p:cNvPr>
          <p:cNvSpPr>
            <a:spLocks noGrp="1"/>
          </p:cNvSpPr>
          <p:nvPr>
            <p:ph type="title"/>
          </p:nvPr>
        </p:nvSpPr>
        <p:spPr/>
        <p:txBody>
          <a:bodyPr/>
          <a:lstStyle/>
          <a:p>
            <a:r>
              <a:rPr lang="zh-CN" altLang="en-US" dirty="0"/>
              <a:t>通信资源成本：数据量</a:t>
            </a:r>
          </a:p>
        </p:txBody>
      </p:sp>
      <p:pic>
        <p:nvPicPr>
          <p:cNvPr id="6" name="图片 5">
            <a:extLst>
              <a:ext uri="{FF2B5EF4-FFF2-40B4-BE49-F238E27FC236}">
                <a16:creationId xmlns:a16="http://schemas.microsoft.com/office/drawing/2014/main" id="{5E4A45E0-5834-4393-B209-CA536091AC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0085" y="1690688"/>
            <a:ext cx="8245523" cy="4320000"/>
          </a:xfrm>
          <a:prstGeom prst="rect">
            <a:avLst/>
          </a:prstGeom>
        </p:spPr>
      </p:pic>
    </p:spTree>
    <p:extLst>
      <p:ext uri="{BB962C8B-B14F-4D97-AF65-F5344CB8AC3E}">
        <p14:creationId xmlns:p14="http://schemas.microsoft.com/office/powerpoint/2010/main" val="8332687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89ED43-64FF-471A-A97D-79FC65A470CD}"/>
              </a:ext>
            </a:extLst>
          </p:cNvPr>
          <p:cNvSpPr>
            <a:spLocks noGrp="1"/>
          </p:cNvSpPr>
          <p:nvPr>
            <p:ph type="title"/>
          </p:nvPr>
        </p:nvSpPr>
        <p:spPr/>
        <p:txBody>
          <a:bodyPr/>
          <a:lstStyle/>
          <a:p>
            <a:r>
              <a:rPr lang="zh-CN" altLang="en-US" dirty="0"/>
              <a:t>信道传输</a:t>
            </a:r>
          </a:p>
        </p:txBody>
      </p:sp>
      <p:sp>
        <p:nvSpPr>
          <p:cNvPr id="3" name="内容占位符 2">
            <a:extLst>
              <a:ext uri="{FF2B5EF4-FFF2-40B4-BE49-F238E27FC236}">
                <a16:creationId xmlns:a16="http://schemas.microsoft.com/office/drawing/2014/main" id="{D7F5210A-2351-41C6-B544-2FAABEC70702}"/>
              </a:ext>
            </a:extLst>
          </p:cNvPr>
          <p:cNvSpPr>
            <a:spLocks noGrp="1"/>
          </p:cNvSpPr>
          <p:nvPr>
            <p:ph idx="1"/>
          </p:nvPr>
        </p:nvSpPr>
        <p:spPr>
          <a:xfrm>
            <a:off x="838200" y="1825625"/>
            <a:ext cx="9636760" cy="3589655"/>
          </a:xfrm>
        </p:spPr>
        <p:txBody>
          <a:bodyPr>
            <a:normAutofit/>
          </a:bodyPr>
          <a:lstStyle/>
          <a:p>
            <a:pPr marL="514350" indent="-514350">
              <a:buFont typeface="+mj-ea"/>
              <a:buAutoNum type="circleNumDbPlain"/>
            </a:pPr>
            <a:r>
              <a:rPr lang="zh-CN" altLang="en-US" sz="3200" dirty="0"/>
              <a:t>传统以太网或</a:t>
            </a:r>
            <a:r>
              <a:rPr lang="en-US" altLang="zh-CN" sz="3200" dirty="0" err="1"/>
              <a:t>WiFi</a:t>
            </a:r>
            <a:endParaRPr lang="en-US" altLang="zh-CN" sz="3200" dirty="0"/>
          </a:p>
          <a:p>
            <a:pPr marL="514350" indent="-514350">
              <a:buFont typeface="+mj-ea"/>
              <a:buAutoNum type="circleNumDbPlain"/>
            </a:pPr>
            <a:r>
              <a:rPr lang="zh-CN" altLang="en-US" sz="3200" dirty="0"/>
              <a:t>楼宇内基础设施，诸如电力线、双绞线、空白电视信号频段</a:t>
            </a:r>
            <a:endParaRPr lang="en-US" altLang="zh-CN" sz="3200" dirty="0"/>
          </a:p>
          <a:p>
            <a:pPr marL="514350" indent="-514350">
              <a:buFont typeface="+mj-ea"/>
              <a:buAutoNum type="circleNumDbPlain"/>
            </a:pPr>
            <a:r>
              <a:rPr lang="zh-CN" altLang="en-US" sz="3200" dirty="0"/>
              <a:t>开放空间光通信，诸如红外或可见光</a:t>
            </a:r>
            <a:endParaRPr lang="en-US" altLang="zh-CN" sz="3200" dirty="0"/>
          </a:p>
          <a:p>
            <a:pPr marL="514350" indent="-514350">
              <a:buFont typeface="+mj-ea"/>
              <a:buAutoNum type="circleNumDbPlain"/>
            </a:pPr>
            <a:r>
              <a:rPr lang="zh-CN" altLang="en-US" sz="3200" dirty="0"/>
              <a:t>免授权频段（</a:t>
            </a:r>
            <a:r>
              <a:rPr lang="en-US" altLang="zh-CN" sz="3200" dirty="0" err="1"/>
              <a:t>WiFi</a:t>
            </a:r>
            <a:r>
              <a:rPr lang="zh-CN" altLang="en-US" sz="3200" dirty="0"/>
              <a:t>，蓝牙）</a:t>
            </a:r>
            <a:endParaRPr lang="en-US" altLang="zh-CN" sz="3200" dirty="0"/>
          </a:p>
          <a:p>
            <a:pPr marL="514350" indent="-514350">
              <a:buFont typeface="+mj-ea"/>
              <a:buAutoNum type="circleNumDbPlain"/>
            </a:pPr>
            <a:endParaRPr lang="en-US" altLang="zh-CN" sz="3200" dirty="0"/>
          </a:p>
          <a:p>
            <a:pPr marL="514350" indent="-514350">
              <a:buFont typeface="+mj-ea"/>
              <a:buAutoNum type="circleNumDbPlain"/>
            </a:pPr>
            <a:endParaRPr lang="zh-CN" altLang="en-US" sz="3200" dirty="0"/>
          </a:p>
        </p:txBody>
      </p:sp>
    </p:spTree>
    <p:extLst>
      <p:ext uri="{BB962C8B-B14F-4D97-AF65-F5344CB8AC3E}">
        <p14:creationId xmlns:p14="http://schemas.microsoft.com/office/powerpoint/2010/main" val="39725648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FC641D-3716-4053-A690-A4912E070C07}"/>
              </a:ext>
            </a:extLst>
          </p:cNvPr>
          <p:cNvSpPr>
            <a:spLocks noGrp="1"/>
          </p:cNvSpPr>
          <p:nvPr>
            <p:ph type="title"/>
          </p:nvPr>
        </p:nvSpPr>
        <p:spPr/>
        <p:txBody>
          <a:bodyPr/>
          <a:lstStyle/>
          <a:p>
            <a:r>
              <a:rPr lang="zh-CN" altLang="en-US" dirty="0"/>
              <a:t>通信资源成本：信道及容量</a:t>
            </a:r>
          </a:p>
        </p:txBody>
      </p:sp>
      <p:pic>
        <p:nvPicPr>
          <p:cNvPr id="4" name="图片 3">
            <a:extLst>
              <a:ext uri="{FF2B5EF4-FFF2-40B4-BE49-F238E27FC236}">
                <a16:creationId xmlns:a16="http://schemas.microsoft.com/office/drawing/2014/main" id="{030B4908-C61D-4D78-A0F8-1A62861994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4880" y="1690688"/>
            <a:ext cx="6944811" cy="4320000"/>
          </a:xfrm>
          <a:prstGeom prst="rect">
            <a:avLst/>
          </a:prstGeom>
        </p:spPr>
      </p:pic>
    </p:spTree>
    <p:extLst>
      <p:ext uri="{BB962C8B-B14F-4D97-AF65-F5344CB8AC3E}">
        <p14:creationId xmlns:p14="http://schemas.microsoft.com/office/powerpoint/2010/main" val="34943404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5DD6430-B400-455A-8752-C09043A78F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2593" y="72962"/>
            <a:ext cx="5400000" cy="2386912"/>
          </a:xfrm>
          <a:prstGeom prst="rect">
            <a:avLst/>
          </a:prstGeom>
        </p:spPr>
      </p:pic>
      <p:pic>
        <p:nvPicPr>
          <p:cNvPr id="7" name="图片 6">
            <a:extLst>
              <a:ext uri="{FF2B5EF4-FFF2-40B4-BE49-F238E27FC236}">
                <a16:creationId xmlns:a16="http://schemas.microsoft.com/office/drawing/2014/main" id="{74C37585-F204-4C59-9E27-967246C090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2593" y="2449714"/>
            <a:ext cx="5400000" cy="4212824"/>
          </a:xfrm>
          <a:prstGeom prst="rect">
            <a:avLst/>
          </a:prstGeom>
        </p:spPr>
      </p:pic>
    </p:spTree>
    <p:extLst>
      <p:ext uri="{BB962C8B-B14F-4D97-AF65-F5344CB8AC3E}">
        <p14:creationId xmlns:p14="http://schemas.microsoft.com/office/powerpoint/2010/main" val="429119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95388A-A2F1-4296-BBDD-4E1B98CDD3B1}"/>
              </a:ext>
            </a:extLst>
          </p:cNvPr>
          <p:cNvSpPr>
            <a:spLocks noGrp="1"/>
          </p:cNvSpPr>
          <p:nvPr>
            <p:ph type="title"/>
          </p:nvPr>
        </p:nvSpPr>
        <p:spPr/>
        <p:txBody>
          <a:bodyPr/>
          <a:lstStyle/>
          <a:p>
            <a:r>
              <a:rPr lang="zh-CN" altLang="en-US" dirty="0"/>
              <a:t>链路层</a:t>
            </a:r>
          </a:p>
        </p:txBody>
      </p:sp>
      <p:sp>
        <p:nvSpPr>
          <p:cNvPr id="6" name="矩形 5">
            <a:extLst>
              <a:ext uri="{FF2B5EF4-FFF2-40B4-BE49-F238E27FC236}">
                <a16:creationId xmlns:a16="http://schemas.microsoft.com/office/drawing/2014/main" id="{0E6FC43D-49BA-406A-9415-E2B446FCAC58}"/>
              </a:ext>
            </a:extLst>
          </p:cNvPr>
          <p:cNvSpPr/>
          <p:nvPr/>
        </p:nvSpPr>
        <p:spPr>
          <a:xfrm>
            <a:off x="680720" y="1920240"/>
            <a:ext cx="5080000" cy="10058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dirty="0"/>
              <a:t>首部（</a:t>
            </a:r>
            <a:r>
              <a:rPr lang="en-US" altLang="zh-CN" sz="2800" dirty="0"/>
              <a:t>14</a:t>
            </a:r>
            <a:r>
              <a:rPr lang="zh-CN" altLang="en-US" sz="2800" dirty="0"/>
              <a:t>）</a:t>
            </a:r>
            <a:endParaRPr lang="en-US" altLang="zh-CN" sz="2800" dirty="0"/>
          </a:p>
          <a:p>
            <a:pPr algn="ctr"/>
            <a:r>
              <a:rPr lang="zh-CN" altLang="en-US" sz="2800" dirty="0"/>
              <a:t>（目标</a:t>
            </a:r>
            <a:r>
              <a:rPr lang="en-US" altLang="zh-CN" sz="2800" dirty="0"/>
              <a:t>MAC</a:t>
            </a:r>
            <a:r>
              <a:rPr lang="zh-CN" altLang="en-US" sz="2800" dirty="0"/>
              <a:t>地址、源</a:t>
            </a:r>
            <a:r>
              <a:rPr lang="en-US" altLang="zh-CN" sz="2800" dirty="0"/>
              <a:t>MAC</a:t>
            </a:r>
            <a:r>
              <a:rPr lang="zh-CN" altLang="en-US" sz="2800" dirty="0"/>
              <a:t>地址）</a:t>
            </a:r>
          </a:p>
        </p:txBody>
      </p:sp>
      <p:sp>
        <p:nvSpPr>
          <p:cNvPr id="7" name="矩形 6">
            <a:extLst>
              <a:ext uri="{FF2B5EF4-FFF2-40B4-BE49-F238E27FC236}">
                <a16:creationId xmlns:a16="http://schemas.microsoft.com/office/drawing/2014/main" id="{AF41C09F-5C5B-4319-A147-EDBCBE48A33A}"/>
              </a:ext>
            </a:extLst>
          </p:cNvPr>
          <p:cNvSpPr/>
          <p:nvPr/>
        </p:nvSpPr>
        <p:spPr>
          <a:xfrm>
            <a:off x="5760720" y="1920240"/>
            <a:ext cx="2590800" cy="10058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dirty="0"/>
              <a:t>数据（</a:t>
            </a:r>
            <a:r>
              <a:rPr lang="en-US" altLang="zh-CN" sz="2800" dirty="0"/>
              <a:t>&lt;1.5e3</a:t>
            </a:r>
            <a:r>
              <a:rPr lang="zh-CN" altLang="en-US" sz="2800" dirty="0"/>
              <a:t>）</a:t>
            </a:r>
            <a:endParaRPr lang="en-US" altLang="zh-CN" sz="2800" dirty="0"/>
          </a:p>
        </p:txBody>
      </p:sp>
      <p:sp>
        <p:nvSpPr>
          <p:cNvPr id="9" name="矩形 8">
            <a:extLst>
              <a:ext uri="{FF2B5EF4-FFF2-40B4-BE49-F238E27FC236}">
                <a16:creationId xmlns:a16="http://schemas.microsoft.com/office/drawing/2014/main" id="{3EF8F1A4-ECE4-45B7-B7AE-09190058B27C}"/>
              </a:ext>
            </a:extLst>
          </p:cNvPr>
          <p:cNvSpPr/>
          <p:nvPr/>
        </p:nvSpPr>
        <p:spPr>
          <a:xfrm>
            <a:off x="8351520" y="1918547"/>
            <a:ext cx="2306320" cy="10058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dirty="0"/>
              <a:t>尾部（</a:t>
            </a:r>
            <a:r>
              <a:rPr lang="en-US" altLang="zh-CN" sz="2800" dirty="0"/>
              <a:t>4</a:t>
            </a:r>
            <a:r>
              <a:rPr lang="zh-CN" altLang="en-US" sz="2800" dirty="0"/>
              <a:t>）</a:t>
            </a:r>
            <a:endParaRPr lang="en-US" altLang="zh-CN" sz="2800" dirty="0"/>
          </a:p>
          <a:p>
            <a:pPr algn="ctr"/>
            <a:r>
              <a:rPr lang="zh-CN" altLang="en-US" sz="2800" dirty="0"/>
              <a:t>（校验序列）</a:t>
            </a:r>
          </a:p>
        </p:txBody>
      </p:sp>
      <p:sp>
        <p:nvSpPr>
          <p:cNvPr id="10" name="矩形 9">
            <a:extLst>
              <a:ext uri="{FF2B5EF4-FFF2-40B4-BE49-F238E27FC236}">
                <a16:creationId xmlns:a16="http://schemas.microsoft.com/office/drawing/2014/main" id="{ED47593C-9CA0-4F4D-97A5-984EAB1E8D0D}"/>
              </a:ext>
            </a:extLst>
          </p:cNvPr>
          <p:cNvSpPr/>
          <p:nvPr/>
        </p:nvSpPr>
        <p:spPr>
          <a:xfrm>
            <a:off x="2201509" y="5073682"/>
            <a:ext cx="2306320" cy="10058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800" dirty="0"/>
              <a:t>MAC</a:t>
            </a:r>
            <a:r>
              <a:rPr lang="zh-CN" altLang="en-US" sz="2800" dirty="0"/>
              <a:t>地址（</a:t>
            </a:r>
            <a:r>
              <a:rPr lang="zh-CN" altLang="en-US" sz="2800" dirty="0">
                <a:solidFill>
                  <a:srgbClr val="FF0000"/>
                </a:solidFill>
              </a:rPr>
              <a:t>全球唯一</a:t>
            </a:r>
            <a:r>
              <a:rPr lang="zh-CN" altLang="en-US" sz="2800" dirty="0"/>
              <a:t>）</a:t>
            </a:r>
          </a:p>
        </p:txBody>
      </p:sp>
      <p:sp>
        <p:nvSpPr>
          <p:cNvPr id="11" name="文本框 10">
            <a:extLst>
              <a:ext uri="{FF2B5EF4-FFF2-40B4-BE49-F238E27FC236}">
                <a16:creationId xmlns:a16="http://schemas.microsoft.com/office/drawing/2014/main" id="{CEB42BFA-FE2D-4B30-979F-7E1FFBA5B74D}"/>
              </a:ext>
            </a:extLst>
          </p:cNvPr>
          <p:cNvSpPr txBox="1"/>
          <p:nvPr/>
        </p:nvSpPr>
        <p:spPr>
          <a:xfrm>
            <a:off x="4969844" y="1281398"/>
            <a:ext cx="1386038" cy="523220"/>
          </a:xfrm>
          <a:prstGeom prst="rect">
            <a:avLst/>
          </a:prstGeom>
          <a:noFill/>
        </p:spPr>
        <p:txBody>
          <a:bodyPr wrap="square" rtlCol="0">
            <a:spAutoFit/>
          </a:bodyPr>
          <a:lstStyle/>
          <a:p>
            <a:r>
              <a:rPr lang="zh-CN" altLang="en-US" sz="2800" dirty="0">
                <a:solidFill>
                  <a:srgbClr val="FF0000"/>
                </a:solidFill>
                <a:latin typeface="楷体" panose="02010609060101010101" pitchFamily="49" charset="-122"/>
                <a:ea typeface="楷体" panose="02010609060101010101" pitchFamily="49" charset="-122"/>
              </a:rPr>
              <a:t>数据帧</a:t>
            </a:r>
          </a:p>
        </p:txBody>
      </p:sp>
      <p:sp>
        <p:nvSpPr>
          <p:cNvPr id="12" name="文本框 11">
            <a:extLst>
              <a:ext uri="{FF2B5EF4-FFF2-40B4-BE49-F238E27FC236}">
                <a16:creationId xmlns:a16="http://schemas.microsoft.com/office/drawing/2014/main" id="{3F347BF2-C8D9-4D6C-9ADE-4DBF1E9613D9}"/>
              </a:ext>
            </a:extLst>
          </p:cNvPr>
          <p:cNvSpPr txBox="1"/>
          <p:nvPr/>
        </p:nvSpPr>
        <p:spPr>
          <a:xfrm>
            <a:off x="2661650" y="4445465"/>
            <a:ext cx="1386038" cy="523220"/>
          </a:xfrm>
          <a:prstGeom prst="rect">
            <a:avLst/>
          </a:prstGeom>
          <a:noFill/>
        </p:spPr>
        <p:txBody>
          <a:bodyPr wrap="square" rtlCol="0">
            <a:spAutoFit/>
          </a:bodyPr>
          <a:lstStyle/>
          <a:p>
            <a:pPr algn="ctr"/>
            <a:r>
              <a:rPr lang="zh-CN" altLang="en-US" sz="2800" dirty="0">
                <a:solidFill>
                  <a:srgbClr val="FF0000"/>
                </a:solidFill>
                <a:latin typeface="楷体" panose="02010609060101010101" pitchFamily="49" charset="-122"/>
                <a:ea typeface="楷体" panose="02010609060101010101" pitchFamily="49" charset="-122"/>
              </a:rPr>
              <a:t>网卡</a:t>
            </a:r>
          </a:p>
        </p:txBody>
      </p:sp>
      <p:sp>
        <p:nvSpPr>
          <p:cNvPr id="13" name="箭头: 下 12">
            <a:extLst>
              <a:ext uri="{FF2B5EF4-FFF2-40B4-BE49-F238E27FC236}">
                <a16:creationId xmlns:a16="http://schemas.microsoft.com/office/drawing/2014/main" id="{FFE44E44-240C-45D6-9C09-F3A4D76992AF}"/>
              </a:ext>
            </a:extLst>
          </p:cNvPr>
          <p:cNvSpPr/>
          <p:nvPr/>
        </p:nvSpPr>
        <p:spPr>
          <a:xfrm>
            <a:off x="3778180" y="3176869"/>
            <a:ext cx="269508" cy="11635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0E52A946-43C5-4F76-B3EF-70FB6F9B918B}"/>
              </a:ext>
            </a:extLst>
          </p:cNvPr>
          <p:cNvSpPr txBox="1"/>
          <p:nvPr/>
        </p:nvSpPr>
        <p:spPr>
          <a:xfrm>
            <a:off x="4141534" y="3408701"/>
            <a:ext cx="2125579" cy="523220"/>
          </a:xfrm>
          <a:prstGeom prst="rect">
            <a:avLst/>
          </a:prstGeom>
          <a:noFill/>
        </p:spPr>
        <p:txBody>
          <a:bodyPr wrap="square" rtlCol="0">
            <a:spAutoFit/>
          </a:bodyPr>
          <a:lstStyle/>
          <a:p>
            <a:r>
              <a:rPr lang="zh-CN" altLang="en-US" sz="2800" dirty="0">
                <a:solidFill>
                  <a:schemeClr val="accent1"/>
                </a:solidFill>
                <a:latin typeface="楷体" panose="02010609060101010101" pitchFamily="49" charset="-122"/>
                <a:ea typeface="楷体" panose="02010609060101010101" pitchFamily="49" charset="-122"/>
              </a:rPr>
              <a:t>子网内广播</a:t>
            </a:r>
          </a:p>
        </p:txBody>
      </p:sp>
      <p:sp>
        <p:nvSpPr>
          <p:cNvPr id="15" name="左大括号 14">
            <a:extLst>
              <a:ext uri="{FF2B5EF4-FFF2-40B4-BE49-F238E27FC236}">
                <a16:creationId xmlns:a16="http://schemas.microsoft.com/office/drawing/2014/main" id="{FA358BCB-7911-4966-ABBF-A8FEE0E67D4C}"/>
              </a:ext>
            </a:extLst>
          </p:cNvPr>
          <p:cNvSpPr/>
          <p:nvPr/>
        </p:nvSpPr>
        <p:spPr>
          <a:xfrm>
            <a:off x="4925190" y="4777705"/>
            <a:ext cx="558265" cy="159779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3B2AB47E-A5A5-4E76-82C8-D8E0DB85B9BE}"/>
              </a:ext>
            </a:extLst>
          </p:cNvPr>
          <p:cNvSpPr txBox="1"/>
          <p:nvPr/>
        </p:nvSpPr>
        <p:spPr>
          <a:xfrm>
            <a:off x="5747349" y="4550462"/>
            <a:ext cx="4060792"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MAC</a:t>
            </a:r>
            <a:r>
              <a:rPr lang="zh-CN" altLang="en-US" sz="2800" dirty="0">
                <a:latin typeface="宋体" panose="02010600030101010101" pitchFamily="2" charset="-122"/>
                <a:ea typeface="宋体" panose="02010600030101010101" pitchFamily="2" charset="-122"/>
              </a:rPr>
              <a:t>地址</a:t>
            </a:r>
            <a:r>
              <a:rPr lang="zh-CN" altLang="en-US" sz="2800" dirty="0">
                <a:solidFill>
                  <a:srgbClr val="FF0000"/>
                </a:solidFill>
                <a:latin typeface="宋体" panose="02010600030101010101" pitchFamily="2" charset="-122"/>
                <a:ea typeface="宋体" panose="02010600030101010101" pitchFamily="2" charset="-122"/>
              </a:rPr>
              <a:t>匹配</a:t>
            </a:r>
            <a:r>
              <a:rPr lang="zh-CN" altLang="en-US" sz="2800" dirty="0">
                <a:latin typeface="宋体" panose="02010600030101010101" pitchFamily="2" charset="-122"/>
                <a:ea typeface="宋体" panose="02010600030101010101" pitchFamily="2" charset="-122"/>
              </a:rPr>
              <a:t>：接收</a:t>
            </a:r>
          </a:p>
        </p:txBody>
      </p:sp>
      <p:sp>
        <p:nvSpPr>
          <p:cNvPr id="17" name="文本框 16">
            <a:extLst>
              <a:ext uri="{FF2B5EF4-FFF2-40B4-BE49-F238E27FC236}">
                <a16:creationId xmlns:a16="http://schemas.microsoft.com/office/drawing/2014/main" id="{C33B6145-9858-48EF-9839-1A3D94151E21}"/>
              </a:ext>
            </a:extLst>
          </p:cNvPr>
          <p:cNvSpPr txBox="1"/>
          <p:nvPr/>
        </p:nvSpPr>
        <p:spPr>
          <a:xfrm>
            <a:off x="5747349" y="5881476"/>
            <a:ext cx="4060792"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MAC</a:t>
            </a:r>
            <a:r>
              <a:rPr lang="zh-CN" altLang="en-US" sz="2800" dirty="0">
                <a:latin typeface="宋体" panose="02010600030101010101" pitchFamily="2" charset="-122"/>
                <a:ea typeface="宋体" panose="02010600030101010101" pitchFamily="2" charset="-122"/>
              </a:rPr>
              <a:t>地址不匹配：丢弃</a:t>
            </a:r>
          </a:p>
        </p:txBody>
      </p:sp>
    </p:spTree>
    <p:extLst>
      <p:ext uri="{BB962C8B-B14F-4D97-AF65-F5344CB8AC3E}">
        <p14:creationId xmlns:p14="http://schemas.microsoft.com/office/powerpoint/2010/main" val="16711756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2BC1CF5-415C-4DAE-B2C2-A8BF9A1D5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5">
            <a:extLst>
              <a:ext uri="{FF2B5EF4-FFF2-40B4-BE49-F238E27FC236}">
                <a16:creationId xmlns:a16="http://schemas.microsoft.com/office/drawing/2014/main" id="{6C651D0D-A2E7-46B3-BEEA-71161FCA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6">
            <a:extLst>
              <a:ext uri="{FF2B5EF4-FFF2-40B4-BE49-F238E27FC236}">
                <a16:creationId xmlns:a16="http://schemas.microsoft.com/office/drawing/2014/main" id="{9CBEA7DB-1BAC-4A39-817B-82928B7F8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7">
            <a:extLst>
              <a:ext uri="{FF2B5EF4-FFF2-40B4-BE49-F238E27FC236}">
                <a16:creationId xmlns:a16="http://schemas.microsoft.com/office/drawing/2014/main" id="{EADF9EA0-3A2A-4F0A-9C86-FBAB53E9C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8">
            <a:extLst>
              <a:ext uri="{FF2B5EF4-FFF2-40B4-BE49-F238E27FC236}">
                <a16:creationId xmlns:a16="http://schemas.microsoft.com/office/drawing/2014/main" id="{A30A2C81-7CE8-4A85-9E15-548E7F466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258859" y="1118007"/>
            <a:ext cx="5634295"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标题 1">
            <a:extLst>
              <a:ext uri="{FF2B5EF4-FFF2-40B4-BE49-F238E27FC236}">
                <a16:creationId xmlns:a16="http://schemas.microsoft.com/office/drawing/2014/main" id="{E02C7EB4-A87D-4B94-9083-65C8CACEE1BD}"/>
              </a:ext>
            </a:extLst>
          </p:cNvPr>
          <p:cNvSpPr>
            <a:spLocks noGrp="1"/>
          </p:cNvSpPr>
          <p:nvPr>
            <p:ph type="title"/>
          </p:nvPr>
        </p:nvSpPr>
        <p:spPr>
          <a:xfrm>
            <a:off x="1570455" y="1426969"/>
            <a:ext cx="5158973" cy="3005883"/>
          </a:xfrm>
        </p:spPr>
        <p:txBody>
          <a:bodyPr vert="horz" lIns="91440" tIns="45720" rIns="91440" bIns="45720" rtlCol="0" anchor="b">
            <a:normAutofit/>
          </a:bodyPr>
          <a:lstStyle/>
          <a:p>
            <a:r>
              <a:rPr lang="en-US" altLang="zh-CN" sz="5400" dirty="0">
                <a:solidFill>
                  <a:srgbClr val="FFFFFF"/>
                </a:solidFill>
              </a:rPr>
              <a:t>4</a:t>
            </a:r>
            <a:r>
              <a:rPr lang="en-US" altLang="zh-CN" sz="5400" kern="1200" dirty="0">
                <a:solidFill>
                  <a:srgbClr val="FFFFFF"/>
                </a:solidFill>
                <a:latin typeface="+mj-lt"/>
                <a:ea typeface="+mj-ea"/>
                <a:cs typeface="+mj-cs"/>
              </a:rPr>
              <a:t> </a:t>
            </a:r>
            <a:r>
              <a:rPr lang="zh-CN" altLang="en-US" sz="5400" kern="1200" dirty="0">
                <a:solidFill>
                  <a:srgbClr val="FFFFFF"/>
                </a:solidFill>
                <a:latin typeface="+mj-lt"/>
                <a:ea typeface="+mj-ea"/>
                <a:cs typeface="+mj-cs"/>
              </a:rPr>
              <a:t>终端自治</a:t>
            </a:r>
          </a:p>
        </p:txBody>
      </p:sp>
      <p:pic>
        <p:nvPicPr>
          <p:cNvPr id="6" name="Graphic 5">
            <a:extLst>
              <a:ext uri="{FF2B5EF4-FFF2-40B4-BE49-F238E27FC236}">
                <a16:creationId xmlns:a16="http://schemas.microsoft.com/office/drawing/2014/main" id="{548DE9DB-2D8E-445B-A05E-DDB70F9C7B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26518" y="1518980"/>
            <a:ext cx="3966906" cy="3966906"/>
          </a:xfrm>
          <a:prstGeom prst="rect">
            <a:avLst/>
          </a:prstGeom>
        </p:spPr>
      </p:pic>
    </p:spTree>
    <p:extLst>
      <p:ext uri="{BB962C8B-B14F-4D97-AF65-F5344CB8AC3E}">
        <p14:creationId xmlns:p14="http://schemas.microsoft.com/office/powerpoint/2010/main" val="29233805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4E7E45-7BBE-4A55-9214-4A7DEB15C39E}"/>
              </a:ext>
            </a:extLst>
          </p:cNvPr>
          <p:cNvSpPr>
            <a:spLocks noGrp="1"/>
          </p:cNvSpPr>
          <p:nvPr>
            <p:ph type="title"/>
          </p:nvPr>
        </p:nvSpPr>
        <p:spPr/>
        <p:txBody>
          <a:bodyPr/>
          <a:lstStyle/>
          <a:p>
            <a:r>
              <a:rPr lang="zh-CN" altLang="en-US" dirty="0"/>
              <a:t>终端自治</a:t>
            </a:r>
          </a:p>
        </p:txBody>
      </p:sp>
      <p:sp>
        <p:nvSpPr>
          <p:cNvPr id="3" name="内容占位符 2">
            <a:extLst>
              <a:ext uri="{FF2B5EF4-FFF2-40B4-BE49-F238E27FC236}">
                <a16:creationId xmlns:a16="http://schemas.microsoft.com/office/drawing/2014/main" id="{D74CBF7D-885A-408C-A8BC-3B7A07C96E7B}"/>
              </a:ext>
            </a:extLst>
          </p:cNvPr>
          <p:cNvSpPr>
            <a:spLocks noGrp="1"/>
          </p:cNvSpPr>
          <p:nvPr>
            <p:ph idx="1"/>
          </p:nvPr>
        </p:nvSpPr>
        <p:spPr>
          <a:xfrm>
            <a:off x="838200" y="1825625"/>
            <a:ext cx="9860280" cy="4006215"/>
          </a:xfrm>
        </p:spPr>
        <p:txBody>
          <a:bodyPr>
            <a:normAutofit/>
          </a:bodyPr>
          <a:lstStyle/>
          <a:p>
            <a:pPr marL="514350" indent="-514350">
              <a:buFont typeface="+mj-ea"/>
              <a:buAutoNum type="circleNumDbPlain"/>
            </a:pPr>
            <a:r>
              <a:rPr lang="zh-CN" altLang="en-US" sz="3200" dirty="0">
                <a:solidFill>
                  <a:srgbClr val="FF0000"/>
                </a:solidFill>
              </a:rPr>
              <a:t>独立运行</a:t>
            </a:r>
            <a:r>
              <a:rPr lang="zh-CN" altLang="en-US" sz="3200" dirty="0"/>
              <a:t>：物联网终端设备必须能够独立自主运行，例如监控、报告等</a:t>
            </a:r>
            <a:endParaRPr lang="en-US" altLang="zh-CN" sz="3200" dirty="0"/>
          </a:p>
          <a:p>
            <a:pPr marL="514350" indent="-514350">
              <a:buFont typeface="+mj-ea"/>
              <a:buAutoNum type="circleNumDbPlain"/>
            </a:pPr>
            <a:r>
              <a:rPr lang="zh-CN" altLang="en-US" sz="3200" dirty="0">
                <a:solidFill>
                  <a:srgbClr val="FF0000"/>
                </a:solidFill>
              </a:rPr>
              <a:t>协调行动</a:t>
            </a:r>
            <a:r>
              <a:rPr lang="zh-CN" altLang="en-US" sz="3200" dirty="0"/>
              <a:t>：数据汇聚之后，汇聚单元可以提供预警及决策支持，同时下达</a:t>
            </a:r>
            <a:r>
              <a:rPr lang="zh-CN" altLang="en-US" sz="3200" u="sng" dirty="0">
                <a:solidFill>
                  <a:srgbClr val="FF0000"/>
                </a:solidFill>
              </a:rPr>
              <a:t>指令</a:t>
            </a:r>
            <a:r>
              <a:rPr lang="zh-CN" altLang="en-US" sz="3200" dirty="0"/>
              <a:t>来控制物联网终端设备，以协调行动</a:t>
            </a:r>
            <a:endParaRPr lang="en-US" altLang="zh-CN" sz="3200" dirty="0"/>
          </a:p>
          <a:p>
            <a:pPr marL="514350" indent="-514350">
              <a:buFont typeface="+mj-ea"/>
              <a:buAutoNum type="circleNumDbPlain"/>
            </a:pPr>
            <a:r>
              <a:rPr lang="zh-CN" altLang="en-US" sz="3200" dirty="0">
                <a:solidFill>
                  <a:srgbClr val="FF0000"/>
                </a:solidFill>
              </a:rPr>
              <a:t>人机交互</a:t>
            </a:r>
            <a:r>
              <a:rPr lang="zh-CN" altLang="en-US" sz="3200" dirty="0"/>
              <a:t>：物联网终端设备与人并</a:t>
            </a:r>
            <a:r>
              <a:rPr lang="zh-CN" altLang="en-US" sz="3200" u="sng" dirty="0">
                <a:solidFill>
                  <a:srgbClr val="FF0000"/>
                </a:solidFill>
              </a:rPr>
              <a:t>不直接交互</a:t>
            </a:r>
            <a:r>
              <a:rPr lang="zh-CN" altLang="en-US" sz="3200" dirty="0"/>
              <a:t>，人机交互的接口在汇聚单元，亦即传统的终端设备（</a:t>
            </a:r>
            <a:r>
              <a:rPr lang="en-US" altLang="zh-CN" sz="3200" dirty="0"/>
              <a:t>PC</a:t>
            </a:r>
            <a:r>
              <a:rPr lang="zh-CN" altLang="en-US" sz="3200" dirty="0"/>
              <a:t>、智能手机）上运行的应用程序</a:t>
            </a:r>
            <a:endParaRPr lang="en-US" altLang="zh-CN" sz="3200" dirty="0"/>
          </a:p>
        </p:txBody>
      </p:sp>
    </p:spTree>
    <p:extLst>
      <p:ext uri="{BB962C8B-B14F-4D97-AF65-F5344CB8AC3E}">
        <p14:creationId xmlns:p14="http://schemas.microsoft.com/office/powerpoint/2010/main" val="17388200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AE6CC7-B591-49BE-88BA-C57BDEFB5A8E}"/>
              </a:ext>
            </a:extLst>
          </p:cNvPr>
          <p:cNvSpPr>
            <a:spLocks noGrp="1"/>
          </p:cNvSpPr>
          <p:nvPr>
            <p:ph type="title"/>
          </p:nvPr>
        </p:nvSpPr>
        <p:spPr/>
        <p:txBody>
          <a:bodyPr/>
          <a:lstStyle/>
          <a:p>
            <a:r>
              <a:rPr lang="zh-CN" altLang="en-US" dirty="0"/>
              <a:t>无人值守</a:t>
            </a:r>
          </a:p>
        </p:txBody>
      </p:sp>
      <p:pic>
        <p:nvPicPr>
          <p:cNvPr id="5" name="图片 4">
            <a:extLst>
              <a:ext uri="{FF2B5EF4-FFF2-40B4-BE49-F238E27FC236}">
                <a16:creationId xmlns:a16="http://schemas.microsoft.com/office/drawing/2014/main" id="{DD652410-6E2F-47CE-829F-EEEC7CED90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725" y="1849659"/>
            <a:ext cx="5815192" cy="3960000"/>
          </a:xfrm>
          <a:prstGeom prst="rect">
            <a:avLst/>
          </a:prstGeom>
        </p:spPr>
      </p:pic>
      <p:sp>
        <p:nvSpPr>
          <p:cNvPr id="6" name="文本框 5">
            <a:extLst>
              <a:ext uri="{FF2B5EF4-FFF2-40B4-BE49-F238E27FC236}">
                <a16:creationId xmlns:a16="http://schemas.microsoft.com/office/drawing/2014/main" id="{44AAA629-8004-4739-B604-C634C2E028D6}"/>
              </a:ext>
            </a:extLst>
          </p:cNvPr>
          <p:cNvSpPr txBox="1"/>
          <p:nvPr/>
        </p:nvSpPr>
        <p:spPr>
          <a:xfrm>
            <a:off x="7245683" y="3056847"/>
            <a:ext cx="2152851" cy="1384995"/>
          </a:xfrm>
          <a:prstGeom prst="rect">
            <a:avLst/>
          </a:prstGeom>
          <a:noFill/>
        </p:spPr>
        <p:txBody>
          <a:bodyPr wrap="square" rtlCol="0">
            <a:spAutoFit/>
          </a:bodyPr>
          <a:lstStyle/>
          <a:p>
            <a:pPr algn="ct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独立运行</a:t>
            </a:r>
            <a:endParaRPr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algn="ctr"/>
            <a:r>
              <a:rPr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&amp;</a:t>
            </a:r>
          </a:p>
          <a:p>
            <a:pPr algn="ct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协调行动</a:t>
            </a:r>
            <a:endParaRPr lang="zh-CN" altLang="en-US" sz="2800" dirty="0">
              <a:solidFill>
                <a:srgbClr val="FF000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7161677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F260D7E-2F3C-4661-B740-3390D19FB5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548" y="2296583"/>
            <a:ext cx="5291666" cy="3386666"/>
          </a:xfrm>
          <a:prstGeom prst="rect">
            <a:avLst/>
          </a:prstGeom>
        </p:spPr>
      </p:pic>
      <p:pic>
        <p:nvPicPr>
          <p:cNvPr id="3" name="图片 2">
            <a:extLst>
              <a:ext uri="{FF2B5EF4-FFF2-40B4-BE49-F238E27FC236}">
                <a16:creationId xmlns:a16="http://schemas.microsoft.com/office/drawing/2014/main" id="{F9DC5399-7005-4D37-A10B-A6A271600A5D}"/>
              </a:ext>
            </a:extLst>
          </p:cNvPr>
          <p:cNvPicPr>
            <a:picLocks noChangeAspect="1"/>
          </p:cNvPicPr>
          <p:nvPr/>
        </p:nvPicPr>
        <p:blipFill>
          <a:blip r:embed="rId3"/>
          <a:stretch>
            <a:fillRect/>
          </a:stretch>
        </p:blipFill>
        <p:spPr>
          <a:xfrm>
            <a:off x="6378785" y="1344083"/>
            <a:ext cx="5291667" cy="2645833"/>
          </a:xfrm>
          <a:prstGeom prst="rect">
            <a:avLst/>
          </a:prstGeom>
        </p:spPr>
      </p:pic>
      <p:sp>
        <p:nvSpPr>
          <p:cNvPr id="5" name="箭头: 左右 4">
            <a:extLst>
              <a:ext uri="{FF2B5EF4-FFF2-40B4-BE49-F238E27FC236}">
                <a16:creationId xmlns:a16="http://schemas.microsoft.com/office/drawing/2014/main" id="{C3052155-25ED-4E1B-A0D8-1E809C08CC00}"/>
              </a:ext>
            </a:extLst>
          </p:cNvPr>
          <p:cNvSpPr/>
          <p:nvPr/>
        </p:nvSpPr>
        <p:spPr>
          <a:xfrm>
            <a:off x="5400040" y="2926080"/>
            <a:ext cx="956310" cy="16256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C9F20F26-1866-452F-9D51-9626E57CD403}"/>
              </a:ext>
            </a:extLst>
          </p:cNvPr>
          <p:cNvCxnSpPr>
            <a:cxnSpLocks/>
          </p:cNvCxnSpPr>
          <p:nvPr/>
        </p:nvCxnSpPr>
        <p:spPr>
          <a:xfrm>
            <a:off x="1251284" y="1029903"/>
            <a:ext cx="7773334" cy="4889634"/>
          </a:xfrm>
          <a:prstGeom prst="line">
            <a:avLst/>
          </a:prstGeom>
          <a:ln w="57150">
            <a:prstDash val="lgDashDot"/>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F944895D-F530-48C9-9921-0E3C2D6C8189}"/>
              </a:ext>
            </a:extLst>
          </p:cNvPr>
          <p:cNvSpPr txBox="1"/>
          <p:nvPr/>
        </p:nvSpPr>
        <p:spPr>
          <a:xfrm>
            <a:off x="4061525" y="1983473"/>
            <a:ext cx="2152851" cy="523220"/>
          </a:xfrm>
          <a:prstGeom prst="rect">
            <a:avLst/>
          </a:prstGeom>
          <a:noFill/>
        </p:spPr>
        <p:txBody>
          <a:bodyPr wrap="square" rtlCol="0">
            <a:spAutoFit/>
          </a:bodyPr>
          <a:lstStyle/>
          <a:p>
            <a:pPr algn="ct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人机接口</a:t>
            </a:r>
            <a:endParaRPr lang="zh-CN" altLang="en-US" sz="2800" dirty="0">
              <a:solidFill>
                <a:srgbClr val="FF0000"/>
              </a:solidFill>
              <a:latin typeface="楷体" panose="02010609060101010101" pitchFamily="49" charset="-122"/>
              <a:ea typeface="楷体" panose="02010609060101010101" pitchFamily="49" charset="-122"/>
            </a:endParaRPr>
          </a:p>
        </p:txBody>
      </p:sp>
      <p:sp>
        <p:nvSpPr>
          <p:cNvPr id="15" name="文本框 14">
            <a:extLst>
              <a:ext uri="{FF2B5EF4-FFF2-40B4-BE49-F238E27FC236}">
                <a16:creationId xmlns:a16="http://schemas.microsoft.com/office/drawing/2014/main" id="{2D562459-A0F4-4D06-B2DE-6363C3E7B6ED}"/>
              </a:ext>
            </a:extLst>
          </p:cNvPr>
          <p:cNvSpPr txBox="1"/>
          <p:nvPr/>
        </p:nvSpPr>
        <p:spPr>
          <a:xfrm>
            <a:off x="5019574" y="5709427"/>
            <a:ext cx="2152851" cy="523220"/>
          </a:xfrm>
          <a:prstGeom prst="rect">
            <a:avLst/>
          </a:prstGeom>
          <a:noFill/>
        </p:spPr>
        <p:txBody>
          <a:bodyPr wrap="square" rtlCol="0">
            <a:spAutoFit/>
          </a:bodyPr>
          <a:lstStyle/>
          <a:p>
            <a:pPr algn="ct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边缘自治</a:t>
            </a:r>
            <a:endParaRPr lang="zh-CN" altLang="en-US" sz="2800" dirty="0">
              <a:solidFill>
                <a:srgbClr val="FF000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1447061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标题 1">
            <a:extLst>
              <a:ext uri="{FF2B5EF4-FFF2-40B4-BE49-F238E27FC236}">
                <a16:creationId xmlns:a16="http://schemas.microsoft.com/office/drawing/2014/main" id="{E02C7EB4-A87D-4B94-9083-65C8CACEE1BD}"/>
              </a:ext>
            </a:extLst>
          </p:cNvPr>
          <p:cNvSpPr>
            <a:spLocks noGrp="1"/>
          </p:cNvSpPr>
          <p:nvPr>
            <p:ph type="title"/>
          </p:nvPr>
        </p:nvSpPr>
        <p:spPr>
          <a:xfrm>
            <a:off x="874815" y="2092960"/>
            <a:ext cx="6409905" cy="1777758"/>
          </a:xfrm>
        </p:spPr>
        <p:txBody>
          <a:bodyPr vert="horz" lIns="91440" tIns="45720" rIns="91440" bIns="45720" rtlCol="0" anchor="b">
            <a:normAutofit/>
          </a:bodyPr>
          <a:lstStyle/>
          <a:p>
            <a:pPr algn="ctr"/>
            <a:r>
              <a:rPr lang="zh-CN" altLang="en-US" kern="1200" dirty="0">
                <a:solidFill>
                  <a:schemeClr val="tx1"/>
                </a:solidFill>
                <a:latin typeface="+mj-lt"/>
                <a:ea typeface="+mj-ea"/>
                <a:cs typeface="+mj-cs"/>
              </a:rPr>
              <a:t>三、构建互联</a:t>
            </a:r>
          </a:p>
        </p:txBody>
      </p:sp>
      <p:sp>
        <p:nvSpPr>
          <p:cNvPr id="11" name="Freeform: Shape 10">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Graphic 5">
            <a:extLst>
              <a:ext uri="{FF2B5EF4-FFF2-40B4-BE49-F238E27FC236}">
                <a16:creationId xmlns:a16="http://schemas.microsoft.com/office/drawing/2014/main" id="{548DE9DB-2D8E-445B-A05E-DDB70F9C7B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93046" y="1209578"/>
            <a:ext cx="4055897" cy="4055897"/>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15" name="Freeform: Shape 14">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7598639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9F7F53-E888-4A1D-8629-5D065ECCAB6E}"/>
              </a:ext>
            </a:extLst>
          </p:cNvPr>
          <p:cNvSpPr>
            <a:spLocks noGrp="1"/>
          </p:cNvSpPr>
          <p:nvPr>
            <p:ph type="title"/>
          </p:nvPr>
        </p:nvSpPr>
        <p:spPr/>
        <p:txBody>
          <a:bodyPr/>
          <a:lstStyle/>
          <a:p>
            <a:r>
              <a:rPr lang="zh-CN" altLang="en-US" dirty="0"/>
              <a:t>教学内容</a:t>
            </a:r>
          </a:p>
        </p:txBody>
      </p:sp>
      <p:sp>
        <p:nvSpPr>
          <p:cNvPr id="3" name="内容占位符 2">
            <a:extLst>
              <a:ext uri="{FF2B5EF4-FFF2-40B4-BE49-F238E27FC236}">
                <a16:creationId xmlns:a16="http://schemas.microsoft.com/office/drawing/2014/main" id="{A77EB807-F267-4108-ACF8-EA38B6FC7CE4}"/>
              </a:ext>
            </a:extLst>
          </p:cNvPr>
          <p:cNvSpPr>
            <a:spLocks noGrp="1"/>
          </p:cNvSpPr>
          <p:nvPr>
            <p:ph idx="1"/>
          </p:nvPr>
        </p:nvSpPr>
        <p:spPr/>
        <p:txBody>
          <a:bodyPr>
            <a:normAutofit/>
          </a:bodyPr>
          <a:lstStyle/>
          <a:p>
            <a:pPr marL="514350" indent="-514350">
              <a:buFont typeface="+mj-lt"/>
              <a:buAutoNum type="arabicPeriod"/>
            </a:pPr>
            <a:r>
              <a:rPr lang="zh-CN" altLang="en-US" sz="3200" dirty="0"/>
              <a:t>组网功能</a:t>
            </a:r>
            <a:endParaRPr lang="en-US" altLang="zh-CN" sz="3200" dirty="0"/>
          </a:p>
          <a:p>
            <a:pPr marL="514350" indent="-514350">
              <a:buFont typeface="+mj-lt"/>
              <a:buAutoNum type="arabicPeriod"/>
            </a:pPr>
            <a:r>
              <a:rPr lang="zh-CN" altLang="en-US" sz="3200" dirty="0"/>
              <a:t>发布智能体</a:t>
            </a:r>
            <a:endParaRPr lang="en-US" altLang="zh-CN" sz="3200" dirty="0"/>
          </a:p>
          <a:p>
            <a:pPr marL="514350" indent="-514350">
              <a:buFont typeface="+mj-lt"/>
              <a:buAutoNum type="arabicPeriod"/>
            </a:pPr>
            <a:r>
              <a:rPr lang="zh-CN" altLang="en-US" sz="3200" dirty="0"/>
              <a:t>终端管理</a:t>
            </a:r>
          </a:p>
        </p:txBody>
      </p:sp>
    </p:spTree>
    <p:extLst>
      <p:ext uri="{BB962C8B-B14F-4D97-AF65-F5344CB8AC3E}">
        <p14:creationId xmlns:p14="http://schemas.microsoft.com/office/powerpoint/2010/main" val="40041448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2BC1CF5-415C-4DAE-B2C2-A8BF9A1D5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5">
            <a:extLst>
              <a:ext uri="{FF2B5EF4-FFF2-40B4-BE49-F238E27FC236}">
                <a16:creationId xmlns:a16="http://schemas.microsoft.com/office/drawing/2014/main" id="{6C651D0D-A2E7-46B3-BEEA-71161FCA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6">
            <a:extLst>
              <a:ext uri="{FF2B5EF4-FFF2-40B4-BE49-F238E27FC236}">
                <a16:creationId xmlns:a16="http://schemas.microsoft.com/office/drawing/2014/main" id="{9CBEA7DB-1BAC-4A39-817B-82928B7F8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7">
            <a:extLst>
              <a:ext uri="{FF2B5EF4-FFF2-40B4-BE49-F238E27FC236}">
                <a16:creationId xmlns:a16="http://schemas.microsoft.com/office/drawing/2014/main" id="{EADF9EA0-3A2A-4F0A-9C86-FBAB53E9C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8">
            <a:extLst>
              <a:ext uri="{FF2B5EF4-FFF2-40B4-BE49-F238E27FC236}">
                <a16:creationId xmlns:a16="http://schemas.microsoft.com/office/drawing/2014/main" id="{A30A2C81-7CE8-4A85-9E15-548E7F466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258859" y="1118007"/>
            <a:ext cx="5634295"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标题 1">
            <a:extLst>
              <a:ext uri="{FF2B5EF4-FFF2-40B4-BE49-F238E27FC236}">
                <a16:creationId xmlns:a16="http://schemas.microsoft.com/office/drawing/2014/main" id="{E02C7EB4-A87D-4B94-9083-65C8CACEE1BD}"/>
              </a:ext>
            </a:extLst>
          </p:cNvPr>
          <p:cNvSpPr>
            <a:spLocks noGrp="1"/>
          </p:cNvSpPr>
          <p:nvPr>
            <p:ph type="title"/>
          </p:nvPr>
        </p:nvSpPr>
        <p:spPr>
          <a:xfrm>
            <a:off x="1570455" y="1426969"/>
            <a:ext cx="5158973" cy="3005883"/>
          </a:xfrm>
        </p:spPr>
        <p:txBody>
          <a:bodyPr vert="horz" lIns="91440" tIns="45720" rIns="91440" bIns="45720" rtlCol="0" anchor="b">
            <a:normAutofit/>
          </a:bodyPr>
          <a:lstStyle/>
          <a:p>
            <a:r>
              <a:rPr lang="en-US" altLang="zh-CN" sz="5400" kern="1200" dirty="0">
                <a:solidFill>
                  <a:srgbClr val="FFFFFF"/>
                </a:solidFill>
                <a:latin typeface="+mj-lt"/>
                <a:ea typeface="+mj-ea"/>
                <a:cs typeface="+mj-cs"/>
              </a:rPr>
              <a:t>1 </a:t>
            </a:r>
            <a:r>
              <a:rPr lang="zh-CN" altLang="en-US" sz="5400" dirty="0">
                <a:solidFill>
                  <a:srgbClr val="FFFFFF"/>
                </a:solidFill>
              </a:rPr>
              <a:t>组网功能</a:t>
            </a:r>
            <a:endParaRPr lang="zh-CN" altLang="en-US" sz="5400" kern="1200" dirty="0">
              <a:solidFill>
                <a:srgbClr val="FFFFFF"/>
              </a:solidFill>
              <a:latin typeface="+mj-lt"/>
              <a:ea typeface="+mj-ea"/>
              <a:cs typeface="+mj-cs"/>
            </a:endParaRPr>
          </a:p>
        </p:txBody>
      </p:sp>
      <p:pic>
        <p:nvPicPr>
          <p:cNvPr id="6" name="Graphic 5">
            <a:extLst>
              <a:ext uri="{FF2B5EF4-FFF2-40B4-BE49-F238E27FC236}">
                <a16:creationId xmlns:a16="http://schemas.microsoft.com/office/drawing/2014/main" id="{548DE9DB-2D8E-445B-A05E-DDB70F9C7B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26518" y="1518980"/>
            <a:ext cx="3966906" cy="3966906"/>
          </a:xfrm>
          <a:prstGeom prst="rect">
            <a:avLst/>
          </a:prstGeom>
        </p:spPr>
      </p:pic>
    </p:spTree>
    <p:extLst>
      <p:ext uri="{BB962C8B-B14F-4D97-AF65-F5344CB8AC3E}">
        <p14:creationId xmlns:p14="http://schemas.microsoft.com/office/powerpoint/2010/main" val="8386999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482CF-8B99-4926-89EE-6C90E3147E4F}"/>
              </a:ext>
            </a:extLst>
          </p:cNvPr>
          <p:cNvSpPr>
            <a:spLocks noGrp="1"/>
          </p:cNvSpPr>
          <p:nvPr>
            <p:ph type="title"/>
          </p:nvPr>
        </p:nvSpPr>
        <p:spPr/>
        <p:txBody>
          <a:bodyPr/>
          <a:lstStyle/>
          <a:p>
            <a:r>
              <a:rPr lang="zh-CN" altLang="en-US" dirty="0"/>
              <a:t>组网功能</a:t>
            </a:r>
          </a:p>
        </p:txBody>
      </p:sp>
      <p:sp>
        <p:nvSpPr>
          <p:cNvPr id="3" name="内容占位符 2">
            <a:extLst>
              <a:ext uri="{FF2B5EF4-FFF2-40B4-BE49-F238E27FC236}">
                <a16:creationId xmlns:a16="http://schemas.microsoft.com/office/drawing/2014/main" id="{23B8F34F-54D0-4CE4-A5C4-EFA560475536}"/>
              </a:ext>
            </a:extLst>
          </p:cNvPr>
          <p:cNvSpPr>
            <a:spLocks noGrp="1"/>
          </p:cNvSpPr>
          <p:nvPr>
            <p:ph idx="1"/>
          </p:nvPr>
        </p:nvSpPr>
        <p:spPr/>
        <p:txBody>
          <a:bodyPr>
            <a:normAutofit/>
          </a:bodyPr>
          <a:lstStyle/>
          <a:p>
            <a:r>
              <a:rPr lang="zh-CN" altLang="en-US" sz="3200" dirty="0">
                <a:solidFill>
                  <a:srgbClr val="FF0000"/>
                </a:solidFill>
              </a:rPr>
              <a:t>组网</a:t>
            </a:r>
            <a:r>
              <a:rPr lang="zh-CN" altLang="en-US" sz="3200" dirty="0"/>
              <a:t>：转发节点承担组网的任务，其角色类似于因特网中的</a:t>
            </a:r>
            <a:r>
              <a:rPr lang="zh-CN" altLang="en-US" sz="3200" dirty="0">
                <a:solidFill>
                  <a:srgbClr val="FF0000"/>
                </a:solidFill>
              </a:rPr>
              <a:t>分组交换机</a:t>
            </a:r>
            <a:r>
              <a:rPr lang="zh-CN" altLang="en-US" sz="3200" dirty="0"/>
              <a:t>（包括路由器和链路层交换机）这一组网设备</a:t>
            </a:r>
            <a:endParaRPr lang="en-US" altLang="zh-CN" sz="3200" dirty="0"/>
          </a:p>
          <a:p>
            <a:r>
              <a:rPr lang="zh-CN" altLang="en-US" sz="3200" dirty="0"/>
              <a:t>与传统的分组交换机不同之处是</a:t>
            </a:r>
            <a:endParaRPr lang="en-US" altLang="zh-CN" sz="3200" dirty="0"/>
          </a:p>
          <a:p>
            <a:pPr marL="971550" lvl="1" indent="-514350">
              <a:buFont typeface="+mj-ea"/>
              <a:buAutoNum type="circleNumDbPlain"/>
            </a:pPr>
            <a:r>
              <a:rPr lang="zh-CN" altLang="en-US" sz="3200" dirty="0"/>
              <a:t>应对</a:t>
            </a:r>
            <a:r>
              <a:rPr lang="zh-CN" altLang="en-US" sz="3200" dirty="0">
                <a:solidFill>
                  <a:srgbClr val="FF0000"/>
                </a:solidFill>
              </a:rPr>
              <a:t>啁啾数据</a:t>
            </a:r>
            <a:r>
              <a:rPr lang="zh-CN" altLang="en-US" sz="3200" dirty="0"/>
              <a:t>：需要必要的裁剪、转换和封装</a:t>
            </a:r>
            <a:endParaRPr lang="en-US" altLang="zh-CN" sz="3200" dirty="0"/>
          </a:p>
          <a:p>
            <a:pPr marL="971550" lvl="1" indent="-514350">
              <a:buFont typeface="+mj-ea"/>
              <a:buAutoNum type="circleNumDbPlain"/>
            </a:pPr>
            <a:r>
              <a:rPr lang="zh-CN" altLang="en-US" sz="3200" dirty="0">
                <a:solidFill>
                  <a:srgbClr val="FF0000"/>
                </a:solidFill>
              </a:rPr>
              <a:t>倾向性</a:t>
            </a:r>
            <a:r>
              <a:rPr lang="zh-CN" altLang="en-US" sz="3200" dirty="0"/>
              <a:t>：可以通过驻留在汇聚单元内的软件智能体进行控制，从而有倾向地组网，为物联网创造软件定义的“发布</a:t>
            </a:r>
            <a:r>
              <a:rPr lang="en-US" altLang="zh-CN" sz="3200" dirty="0"/>
              <a:t>—</a:t>
            </a:r>
            <a:r>
              <a:rPr lang="zh-CN" altLang="en-US" sz="3200" dirty="0"/>
              <a:t>订阅”关系</a:t>
            </a:r>
            <a:endParaRPr lang="en-US" altLang="zh-CN" sz="3200" dirty="0"/>
          </a:p>
          <a:p>
            <a:endParaRPr lang="zh-CN" altLang="en-US" sz="3200" dirty="0"/>
          </a:p>
        </p:txBody>
      </p:sp>
    </p:spTree>
    <p:extLst>
      <p:ext uri="{BB962C8B-B14F-4D97-AF65-F5344CB8AC3E}">
        <p14:creationId xmlns:p14="http://schemas.microsoft.com/office/powerpoint/2010/main" val="24595512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9193DFF-7420-425B-BE0D-9550E70348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100" y="987400"/>
            <a:ext cx="7100075" cy="4680000"/>
          </a:xfrm>
          <a:prstGeom prst="rect">
            <a:avLst/>
          </a:prstGeom>
        </p:spPr>
      </p:pic>
      <p:sp>
        <p:nvSpPr>
          <p:cNvPr id="4" name="文本框 3">
            <a:extLst>
              <a:ext uri="{FF2B5EF4-FFF2-40B4-BE49-F238E27FC236}">
                <a16:creationId xmlns:a16="http://schemas.microsoft.com/office/drawing/2014/main" id="{DBAA16AF-505C-4BE9-BF51-5FA1203FA37B}"/>
              </a:ext>
            </a:extLst>
          </p:cNvPr>
          <p:cNvSpPr txBox="1"/>
          <p:nvPr/>
        </p:nvSpPr>
        <p:spPr>
          <a:xfrm flipH="1">
            <a:off x="7823200" y="1659285"/>
            <a:ext cx="4013200" cy="4031873"/>
          </a:xfrm>
          <a:prstGeom prst="rect">
            <a:avLst/>
          </a:prstGeom>
          <a:noFill/>
        </p:spPr>
        <p:txBody>
          <a:bodyPr wrap="square" rtlCol="0">
            <a:spAutoFit/>
          </a:bodyPr>
          <a:lstStyle/>
          <a:p>
            <a:r>
              <a:rPr lang="zh-CN" altLang="en-US" sz="3200" dirty="0">
                <a:solidFill>
                  <a:srgbClr val="FF0000"/>
                </a:solidFill>
              </a:rPr>
              <a:t>终端设备</a:t>
            </a:r>
            <a:r>
              <a:rPr lang="zh-CN" altLang="en-US" sz="3200" dirty="0"/>
              <a:t>：树叶</a:t>
            </a:r>
            <a:endParaRPr lang="en-US" altLang="zh-CN" sz="3200" dirty="0"/>
          </a:p>
          <a:p>
            <a:r>
              <a:rPr lang="zh-CN" altLang="en-US" sz="3200" dirty="0">
                <a:solidFill>
                  <a:srgbClr val="FF0000"/>
                </a:solidFill>
              </a:rPr>
              <a:t>转发节点</a:t>
            </a:r>
            <a:r>
              <a:rPr lang="zh-CN" altLang="en-US" sz="3200" dirty="0"/>
              <a:t>：树枝</a:t>
            </a:r>
            <a:endParaRPr lang="en-US" altLang="zh-CN" sz="3200" dirty="0"/>
          </a:p>
          <a:p>
            <a:r>
              <a:rPr lang="zh-CN" altLang="en-US" sz="3200" dirty="0">
                <a:solidFill>
                  <a:srgbClr val="FF0000"/>
                </a:solidFill>
              </a:rPr>
              <a:t>汇聚单元</a:t>
            </a:r>
            <a:r>
              <a:rPr lang="zh-CN" altLang="en-US" sz="3200" dirty="0"/>
              <a:t>：树干</a:t>
            </a:r>
            <a:endParaRPr lang="en-US" altLang="zh-CN" sz="3200" dirty="0"/>
          </a:p>
          <a:p>
            <a:endParaRPr lang="en-US" altLang="zh-CN" sz="3200" dirty="0"/>
          </a:p>
          <a:p>
            <a:r>
              <a:rPr lang="zh-CN" altLang="en-US" sz="3200" dirty="0">
                <a:solidFill>
                  <a:srgbClr val="FF0000"/>
                </a:solidFill>
              </a:rPr>
              <a:t>上行通道</a:t>
            </a:r>
            <a:r>
              <a:rPr lang="zh-CN" altLang="en-US" sz="3200" dirty="0"/>
              <a:t>：输送光合作用产生的有机物</a:t>
            </a:r>
            <a:endParaRPr lang="en-US" altLang="zh-CN" sz="3200" dirty="0"/>
          </a:p>
          <a:p>
            <a:r>
              <a:rPr lang="zh-CN" altLang="en-US" sz="3200" dirty="0">
                <a:solidFill>
                  <a:srgbClr val="FF0000"/>
                </a:solidFill>
              </a:rPr>
              <a:t>下行通道</a:t>
            </a:r>
            <a:r>
              <a:rPr lang="zh-CN" altLang="en-US" sz="3200" dirty="0"/>
              <a:t>：运送水分和养料</a:t>
            </a:r>
          </a:p>
        </p:txBody>
      </p:sp>
    </p:spTree>
    <p:extLst>
      <p:ext uri="{BB962C8B-B14F-4D97-AF65-F5344CB8AC3E}">
        <p14:creationId xmlns:p14="http://schemas.microsoft.com/office/powerpoint/2010/main" val="32730822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0918C-2840-434E-A2BC-D87CE1889420}"/>
              </a:ext>
            </a:extLst>
          </p:cNvPr>
          <p:cNvSpPr>
            <a:spLocks noGrp="1"/>
          </p:cNvSpPr>
          <p:nvPr>
            <p:ph type="title"/>
          </p:nvPr>
        </p:nvSpPr>
        <p:spPr/>
        <p:txBody>
          <a:bodyPr/>
          <a:lstStyle/>
          <a:p>
            <a:r>
              <a:rPr lang="zh-CN" altLang="en-US" dirty="0"/>
              <a:t>树木结构</a:t>
            </a:r>
          </a:p>
        </p:txBody>
      </p:sp>
      <p:sp>
        <p:nvSpPr>
          <p:cNvPr id="3" name="内容占位符 2">
            <a:extLst>
              <a:ext uri="{FF2B5EF4-FFF2-40B4-BE49-F238E27FC236}">
                <a16:creationId xmlns:a16="http://schemas.microsoft.com/office/drawing/2014/main" id="{8DC7A058-3699-4B71-97F4-101F9D6369E7}"/>
              </a:ext>
            </a:extLst>
          </p:cNvPr>
          <p:cNvSpPr>
            <a:spLocks noGrp="1"/>
          </p:cNvSpPr>
          <p:nvPr>
            <p:ph idx="1"/>
          </p:nvPr>
        </p:nvSpPr>
        <p:spPr>
          <a:xfrm>
            <a:off x="838200" y="1825625"/>
            <a:ext cx="9982200" cy="4351338"/>
          </a:xfrm>
        </p:spPr>
        <p:txBody>
          <a:bodyPr>
            <a:normAutofit/>
          </a:bodyPr>
          <a:lstStyle/>
          <a:p>
            <a:r>
              <a:rPr lang="zh-CN" altLang="en-US" sz="3200" dirty="0"/>
              <a:t>物联网的</a:t>
            </a:r>
            <a:r>
              <a:rPr lang="zh-CN" altLang="en-US" sz="3200" dirty="0">
                <a:solidFill>
                  <a:srgbClr val="FF0000"/>
                </a:solidFill>
              </a:rPr>
              <a:t>组网理念</a:t>
            </a:r>
            <a:r>
              <a:rPr lang="zh-CN" altLang="en-US" sz="3200" dirty="0"/>
              <a:t>，更加类似于自然界的</a:t>
            </a:r>
            <a:r>
              <a:rPr lang="zh-CN" altLang="en-US" sz="3200" dirty="0">
                <a:solidFill>
                  <a:srgbClr val="FF0000"/>
                </a:solidFill>
              </a:rPr>
              <a:t>树木结构</a:t>
            </a:r>
            <a:endParaRPr lang="en-US" altLang="zh-CN" sz="3200" dirty="0">
              <a:solidFill>
                <a:srgbClr val="FF0000"/>
              </a:solidFill>
            </a:endParaRPr>
          </a:p>
          <a:p>
            <a:r>
              <a:rPr lang="zh-CN" altLang="en-US" sz="3200" dirty="0"/>
              <a:t>树木结构，具备良好的</a:t>
            </a:r>
            <a:r>
              <a:rPr lang="zh-CN" altLang="en-US" sz="3200" dirty="0">
                <a:solidFill>
                  <a:srgbClr val="FF0000"/>
                </a:solidFill>
              </a:rPr>
              <a:t>规模扩展能力</a:t>
            </a:r>
            <a:endParaRPr lang="en-US" altLang="zh-CN" sz="3200" dirty="0"/>
          </a:p>
          <a:p>
            <a:pPr marL="0" indent="0">
              <a:buNone/>
            </a:pPr>
            <a:endParaRPr lang="en-US" altLang="zh-CN" sz="3200" dirty="0"/>
          </a:p>
          <a:p>
            <a:pPr marL="0" indent="0">
              <a:buNone/>
            </a:pPr>
            <a:r>
              <a:rPr lang="en-US" altLang="zh-CN" sz="3200" dirty="0"/>
              <a:t>Q</a:t>
            </a:r>
            <a:r>
              <a:rPr lang="zh-CN" altLang="en-US" sz="3200" dirty="0"/>
              <a:t>：互联网组网方式，和树木结构的主要差异是什么？</a:t>
            </a:r>
            <a:endParaRPr lang="zh-CN" altLang="en-US" sz="3200" dirty="0">
              <a:solidFill>
                <a:srgbClr val="FF0000"/>
              </a:solidFill>
            </a:endParaRPr>
          </a:p>
        </p:txBody>
      </p:sp>
    </p:spTree>
    <p:extLst>
      <p:ext uri="{BB962C8B-B14F-4D97-AF65-F5344CB8AC3E}">
        <p14:creationId xmlns:p14="http://schemas.microsoft.com/office/powerpoint/2010/main" val="4091691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95388A-A2F1-4296-BBDD-4E1B98CDD3B1}"/>
              </a:ext>
            </a:extLst>
          </p:cNvPr>
          <p:cNvSpPr>
            <a:spLocks noGrp="1"/>
          </p:cNvSpPr>
          <p:nvPr>
            <p:ph type="title"/>
          </p:nvPr>
        </p:nvSpPr>
        <p:spPr/>
        <p:txBody>
          <a:bodyPr/>
          <a:lstStyle/>
          <a:p>
            <a:r>
              <a:rPr lang="zh-CN" altLang="en-US" dirty="0"/>
              <a:t>网络层</a:t>
            </a:r>
          </a:p>
        </p:txBody>
      </p:sp>
      <p:sp>
        <p:nvSpPr>
          <p:cNvPr id="6" name="矩形 5">
            <a:extLst>
              <a:ext uri="{FF2B5EF4-FFF2-40B4-BE49-F238E27FC236}">
                <a16:creationId xmlns:a16="http://schemas.microsoft.com/office/drawing/2014/main" id="{0E6FC43D-49BA-406A-9415-E2B446FCAC58}"/>
              </a:ext>
            </a:extLst>
          </p:cNvPr>
          <p:cNvSpPr/>
          <p:nvPr/>
        </p:nvSpPr>
        <p:spPr>
          <a:xfrm>
            <a:off x="680720" y="1920240"/>
            <a:ext cx="5080000" cy="10058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dirty="0"/>
              <a:t>首部（</a:t>
            </a:r>
            <a:r>
              <a:rPr lang="en-US" altLang="zh-CN" sz="2800" dirty="0"/>
              <a:t>20</a:t>
            </a:r>
            <a:r>
              <a:rPr lang="zh-CN" altLang="en-US" sz="2800" dirty="0"/>
              <a:t>）</a:t>
            </a:r>
            <a:endParaRPr lang="en-US" altLang="zh-CN" sz="2800" dirty="0"/>
          </a:p>
          <a:p>
            <a:pPr algn="ctr"/>
            <a:r>
              <a:rPr lang="zh-CN" altLang="en-US" sz="2800" dirty="0"/>
              <a:t>（目标</a:t>
            </a:r>
            <a:r>
              <a:rPr lang="en-US" altLang="zh-CN" sz="2800" dirty="0"/>
              <a:t>IP</a:t>
            </a:r>
            <a:r>
              <a:rPr lang="zh-CN" altLang="en-US" sz="2800" dirty="0"/>
              <a:t>地址、源</a:t>
            </a:r>
            <a:r>
              <a:rPr lang="en-US" altLang="zh-CN" sz="2800" dirty="0"/>
              <a:t>IP</a:t>
            </a:r>
            <a:r>
              <a:rPr lang="zh-CN" altLang="en-US" sz="2800" dirty="0"/>
              <a:t>地址）</a:t>
            </a:r>
          </a:p>
        </p:txBody>
      </p:sp>
      <p:sp>
        <p:nvSpPr>
          <p:cNvPr id="7" name="矩形 6">
            <a:extLst>
              <a:ext uri="{FF2B5EF4-FFF2-40B4-BE49-F238E27FC236}">
                <a16:creationId xmlns:a16="http://schemas.microsoft.com/office/drawing/2014/main" id="{AF41C09F-5C5B-4319-A147-EDBCBE48A33A}"/>
              </a:ext>
            </a:extLst>
          </p:cNvPr>
          <p:cNvSpPr/>
          <p:nvPr/>
        </p:nvSpPr>
        <p:spPr>
          <a:xfrm>
            <a:off x="5760720" y="1920240"/>
            <a:ext cx="3200400" cy="10058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dirty="0"/>
              <a:t>数据（</a:t>
            </a:r>
            <a:r>
              <a:rPr lang="en-US" altLang="zh-CN" sz="2800" dirty="0"/>
              <a:t>&lt;6.5e5</a:t>
            </a:r>
            <a:r>
              <a:rPr lang="zh-CN" altLang="en-US" sz="2800" dirty="0"/>
              <a:t>）</a:t>
            </a:r>
            <a:endParaRPr lang="en-US" altLang="zh-CN" sz="2800" dirty="0"/>
          </a:p>
        </p:txBody>
      </p:sp>
      <p:sp>
        <p:nvSpPr>
          <p:cNvPr id="11" name="文本框 10">
            <a:extLst>
              <a:ext uri="{FF2B5EF4-FFF2-40B4-BE49-F238E27FC236}">
                <a16:creationId xmlns:a16="http://schemas.microsoft.com/office/drawing/2014/main" id="{CEB42BFA-FE2D-4B30-979F-7E1FFBA5B74D}"/>
              </a:ext>
            </a:extLst>
          </p:cNvPr>
          <p:cNvSpPr txBox="1"/>
          <p:nvPr/>
        </p:nvSpPr>
        <p:spPr>
          <a:xfrm>
            <a:off x="4969843" y="1281398"/>
            <a:ext cx="2152851" cy="523220"/>
          </a:xfrm>
          <a:prstGeom prst="rect">
            <a:avLst/>
          </a:prstGeom>
          <a:noFill/>
        </p:spPr>
        <p:txBody>
          <a:bodyPr wrap="square" rtlCol="0">
            <a:spAutoFit/>
          </a:bodyPr>
          <a:lstStyle/>
          <a:p>
            <a:pPr algn="ctr"/>
            <a:r>
              <a:rPr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IP</a:t>
            </a:r>
            <a:r>
              <a:rPr lang="zh-CN" altLang="en-US" sz="2800" dirty="0">
                <a:solidFill>
                  <a:srgbClr val="FF0000"/>
                </a:solidFill>
                <a:latin typeface="楷体" panose="02010609060101010101" pitchFamily="49" charset="-122"/>
                <a:ea typeface="楷体" panose="02010609060101010101" pitchFamily="49" charset="-122"/>
              </a:rPr>
              <a:t>数据包</a:t>
            </a:r>
          </a:p>
        </p:txBody>
      </p:sp>
      <p:sp>
        <p:nvSpPr>
          <p:cNvPr id="13" name="箭头: 下 12">
            <a:extLst>
              <a:ext uri="{FF2B5EF4-FFF2-40B4-BE49-F238E27FC236}">
                <a16:creationId xmlns:a16="http://schemas.microsoft.com/office/drawing/2014/main" id="{FFE44E44-240C-45D6-9C09-F3A4D76992AF}"/>
              </a:ext>
            </a:extLst>
          </p:cNvPr>
          <p:cNvSpPr/>
          <p:nvPr/>
        </p:nvSpPr>
        <p:spPr>
          <a:xfrm>
            <a:off x="1853126" y="3176869"/>
            <a:ext cx="269508" cy="11635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0E52A946-43C5-4F76-B3EF-70FB6F9B918B}"/>
              </a:ext>
            </a:extLst>
          </p:cNvPr>
          <p:cNvSpPr txBox="1"/>
          <p:nvPr/>
        </p:nvSpPr>
        <p:spPr>
          <a:xfrm>
            <a:off x="2216479" y="3408701"/>
            <a:ext cx="3885935" cy="523220"/>
          </a:xfrm>
          <a:prstGeom prst="rect">
            <a:avLst/>
          </a:prstGeom>
          <a:noFill/>
        </p:spPr>
        <p:txBody>
          <a:bodyPr wrap="square" rtlCol="0">
            <a:spAutoFit/>
          </a:bodyPr>
          <a:lstStyle/>
          <a:p>
            <a:r>
              <a:rPr lang="zh-CN" altLang="en-US" sz="2800" dirty="0">
                <a:solidFill>
                  <a:schemeClr val="accent1"/>
                </a:solidFill>
                <a:latin typeface="楷体" panose="02010609060101010101" pitchFamily="49" charset="-122"/>
                <a:ea typeface="楷体" panose="02010609060101010101" pitchFamily="49" charset="-122"/>
              </a:rPr>
              <a:t>判断是否属于相同子网</a:t>
            </a:r>
          </a:p>
        </p:txBody>
      </p:sp>
      <p:sp>
        <p:nvSpPr>
          <p:cNvPr id="15" name="左大括号 14">
            <a:extLst>
              <a:ext uri="{FF2B5EF4-FFF2-40B4-BE49-F238E27FC236}">
                <a16:creationId xmlns:a16="http://schemas.microsoft.com/office/drawing/2014/main" id="{FA358BCB-7911-4966-ABBF-A8FEE0E67D4C}"/>
              </a:ext>
            </a:extLst>
          </p:cNvPr>
          <p:cNvSpPr/>
          <p:nvPr/>
        </p:nvSpPr>
        <p:spPr>
          <a:xfrm>
            <a:off x="1681475" y="4777705"/>
            <a:ext cx="558265" cy="159779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3B2AB47E-A5A5-4E76-82C8-D8E0DB85B9BE}"/>
              </a:ext>
            </a:extLst>
          </p:cNvPr>
          <p:cNvSpPr txBox="1"/>
          <p:nvPr/>
        </p:nvSpPr>
        <p:spPr>
          <a:xfrm>
            <a:off x="2503633" y="4550462"/>
            <a:ext cx="6544113"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是：根据</a:t>
            </a:r>
            <a:r>
              <a:rPr lang="en-US" altLang="zh-CN" sz="2800" dirty="0">
                <a:latin typeface="宋体" panose="02010600030101010101" pitchFamily="2" charset="-122"/>
                <a:ea typeface="宋体" panose="02010600030101010101" pitchFamily="2" charset="-122"/>
              </a:rPr>
              <a:t>IP</a:t>
            </a:r>
            <a:r>
              <a:rPr lang="zh-CN" altLang="en-US" sz="2800" dirty="0">
                <a:latin typeface="宋体" panose="02010600030101010101" pitchFamily="2" charset="-122"/>
                <a:ea typeface="宋体" panose="02010600030101010101" pitchFamily="2" charset="-122"/>
              </a:rPr>
              <a:t>地址获取</a:t>
            </a:r>
            <a:r>
              <a:rPr lang="en-US" altLang="zh-CN" sz="2800" dirty="0">
                <a:latin typeface="宋体" panose="02010600030101010101" pitchFamily="2" charset="-122"/>
                <a:ea typeface="宋体" panose="02010600030101010101" pitchFamily="2" charset="-122"/>
              </a:rPr>
              <a:t>MAC</a:t>
            </a:r>
            <a:r>
              <a:rPr lang="zh-CN" altLang="en-US" sz="2800" dirty="0">
                <a:latin typeface="宋体" panose="02010600030101010101" pitchFamily="2" charset="-122"/>
                <a:ea typeface="宋体" panose="02010600030101010101" pitchFamily="2" charset="-122"/>
              </a:rPr>
              <a:t>地址（</a:t>
            </a:r>
            <a:r>
              <a:rPr lang="zh-CN" altLang="en-US" sz="2800" dirty="0">
                <a:solidFill>
                  <a:srgbClr val="FF0000"/>
                </a:solidFill>
                <a:latin typeface="宋体" panose="02010600030101010101" pitchFamily="2" charset="-122"/>
                <a:ea typeface="宋体" panose="02010600030101010101" pitchFamily="2" charset="-122"/>
              </a:rPr>
              <a:t>地址解析</a:t>
            </a:r>
            <a:r>
              <a:rPr lang="zh-CN" altLang="en-US" sz="2800" dirty="0">
                <a:latin typeface="宋体" panose="02010600030101010101" pitchFamily="2" charset="-122"/>
                <a:ea typeface="宋体" panose="02010600030101010101" pitchFamily="2" charset="-122"/>
              </a:rPr>
              <a:t>），子网内广播（</a:t>
            </a:r>
            <a:r>
              <a:rPr lang="zh-CN" altLang="en-US" sz="2800" dirty="0">
                <a:solidFill>
                  <a:srgbClr val="FF0000"/>
                </a:solidFill>
                <a:latin typeface="宋体" panose="02010600030101010101" pitchFamily="2" charset="-122"/>
                <a:ea typeface="宋体" panose="02010600030101010101" pitchFamily="2" charset="-122"/>
              </a:rPr>
              <a:t>寻址</a:t>
            </a:r>
            <a:r>
              <a:rPr lang="zh-CN" altLang="en-US" sz="2800" dirty="0">
                <a:latin typeface="宋体" panose="02010600030101010101" pitchFamily="2" charset="-122"/>
                <a:ea typeface="宋体" panose="02010600030101010101" pitchFamily="2" charset="-122"/>
              </a:rPr>
              <a:t>）</a:t>
            </a:r>
          </a:p>
        </p:txBody>
      </p:sp>
      <p:sp>
        <p:nvSpPr>
          <p:cNvPr id="17" name="文本框 16">
            <a:extLst>
              <a:ext uri="{FF2B5EF4-FFF2-40B4-BE49-F238E27FC236}">
                <a16:creationId xmlns:a16="http://schemas.microsoft.com/office/drawing/2014/main" id="{C33B6145-9858-48EF-9839-1A3D94151E21}"/>
              </a:ext>
            </a:extLst>
          </p:cNvPr>
          <p:cNvSpPr txBox="1"/>
          <p:nvPr/>
        </p:nvSpPr>
        <p:spPr>
          <a:xfrm>
            <a:off x="2503634" y="5881476"/>
            <a:ext cx="4060792"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否：路由器</a:t>
            </a:r>
            <a:r>
              <a:rPr lang="zh-CN" altLang="en-US" sz="2800" dirty="0">
                <a:solidFill>
                  <a:srgbClr val="FF0000"/>
                </a:solidFill>
                <a:latin typeface="宋体" panose="02010600030101010101" pitchFamily="2" charset="-122"/>
                <a:ea typeface="宋体" panose="02010600030101010101" pitchFamily="2" charset="-122"/>
              </a:rPr>
              <a:t>转发</a:t>
            </a:r>
          </a:p>
        </p:txBody>
      </p:sp>
      <p:sp>
        <p:nvSpPr>
          <p:cNvPr id="18" name="文本框 17">
            <a:extLst>
              <a:ext uri="{FF2B5EF4-FFF2-40B4-BE49-F238E27FC236}">
                <a16:creationId xmlns:a16="http://schemas.microsoft.com/office/drawing/2014/main" id="{B7DDA4FD-6D14-48B3-9BAA-26789A20A0C3}"/>
              </a:ext>
            </a:extLst>
          </p:cNvPr>
          <p:cNvSpPr txBox="1"/>
          <p:nvPr/>
        </p:nvSpPr>
        <p:spPr>
          <a:xfrm>
            <a:off x="8287351" y="3609008"/>
            <a:ext cx="2152851" cy="523220"/>
          </a:xfrm>
          <a:prstGeom prst="rect">
            <a:avLst/>
          </a:prstGeom>
          <a:solidFill>
            <a:schemeClr val="accent1">
              <a:lumMod val="60000"/>
              <a:lumOff val="40000"/>
            </a:schemeClr>
          </a:solidFill>
        </p:spPr>
        <p:txBody>
          <a:bodyPr wrap="square" rtlCol="0">
            <a:spAutoFit/>
          </a:bodyPr>
          <a:lstStyle/>
          <a:p>
            <a:pPr algn="ctr"/>
            <a:r>
              <a:rPr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IP</a:t>
            </a: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协议</a:t>
            </a:r>
            <a:endParaRPr lang="zh-CN" altLang="en-US" sz="2800" dirty="0">
              <a:solidFill>
                <a:srgbClr val="FF000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7630205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0918C-2840-434E-A2BC-D87CE1889420}"/>
              </a:ext>
            </a:extLst>
          </p:cNvPr>
          <p:cNvSpPr>
            <a:spLocks noGrp="1"/>
          </p:cNvSpPr>
          <p:nvPr>
            <p:ph type="title"/>
          </p:nvPr>
        </p:nvSpPr>
        <p:spPr/>
        <p:txBody>
          <a:bodyPr/>
          <a:lstStyle/>
          <a:p>
            <a:r>
              <a:rPr lang="zh-CN" altLang="en-US" dirty="0"/>
              <a:t>组网过程</a:t>
            </a:r>
          </a:p>
        </p:txBody>
      </p:sp>
      <p:sp>
        <p:nvSpPr>
          <p:cNvPr id="3" name="内容占位符 2">
            <a:extLst>
              <a:ext uri="{FF2B5EF4-FFF2-40B4-BE49-F238E27FC236}">
                <a16:creationId xmlns:a16="http://schemas.microsoft.com/office/drawing/2014/main" id="{8DC7A058-3699-4B71-97F4-101F9D6369E7}"/>
              </a:ext>
            </a:extLst>
          </p:cNvPr>
          <p:cNvSpPr>
            <a:spLocks noGrp="1"/>
          </p:cNvSpPr>
          <p:nvPr>
            <p:ph idx="1"/>
          </p:nvPr>
        </p:nvSpPr>
        <p:spPr>
          <a:xfrm>
            <a:off x="838200" y="1825625"/>
            <a:ext cx="9982200" cy="4351338"/>
          </a:xfrm>
        </p:spPr>
        <p:txBody>
          <a:bodyPr>
            <a:normAutofit/>
          </a:bodyPr>
          <a:lstStyle/>
          <a:p>
            <a:r>
              <a:rPr lang="zh-CN" altLang="en-US" sz="3200" dirty="0"/>
              <a:t>转发节点通电之后，即开始</a:t>
            </a:r>
            <a:r>
              <a:rPr lang="zh-CN" altLang="en-US" sz="3200" dirty="0">
                <a:solidFill>
                  <a:srgbClr val="FF0000"/>
                </a:solidFill>
              </a:rPr>
              <a:t>搜索与评估</a:t>
            </a:r>
            <a:r>
              <a:rPr lang="zh-CN" altLang="en-US" sz="3200" dirty="0"/>
              <a:t>周围与其它物联网设备之间的潜在链接，包括相邻通信组件的类型、特点和功能等</a:t>
            </a:r>
            <a:endParaRPr lang="en-US" altLang="zh-CN" sz="3200" dirty="0">
              <a:solidFill>
                <a:srgbClr val="FF0000"/>
              </a:solidFill>
            </a:endParaRPr>
          </a:p>
          <a:p>
            <a:r>
              <a:rPr lang="zh-CN" altLang="en-US" sz="3200" dirty="0"/>
              <a:t>“</a:t>
            </a:r>
            <a:r>
              <a:rPr lang="zh-CN" altLang="en-US" sz="3200" dirty="0">
                <a:solidFill>
                  <a:srgbClr val="FF0000"/>
                </a:solidFill>
              </a:rPr>
              <a:t>自下而上</a:t>
            </a:r>
            <a:r>
              <a:rPr lang="zh-CN" altLang="en-US" sz="3200" dirty="0"/>
              <a:t>”组网：与其它转发节点协商，从而创建一个无环结构化路径</a:t>
            </a:r>
            <a:endParaRPr lang="en-US" altLang="zh-CN" sz="3200" dirty="0"/>
          </a:p>
        </p:txBody>
      </p:sp>
    </p:spTree>
    <p:extLst>
      <p:ext uri="{BB962C8B-B14F-4D97-AF65-F5344CB8AC3E}">
        <p14:creationId xmlns:p14="http://schemas.microsoft.com/office/powerpoint/2010/main" val="41481993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0918C-2840-434E-A2BC-D87CE1889420}"/>
              </a:ext>
            </a:extLst>
          </p:cNvPr>
          <p:cNvSpPr>
            <a:spLocks noGrp="1"/>
          </p:cNvSpPr>
          <p:nvPr>
            <p:ph type="title"/>
          </p:nvPr>
        </p:nvSpPr>
        <p:spPr/>
        <p:txBody>
          <a:bodyPr/>
          <a:lstStyle/>
          <a:p>
            <a:r>
              <a:rPr lang="zh-CN" altLang="en-US" dirty="0"/>
              <a:t>通往汇聚单元</a:t>
            </a:r>
          </a:p>
        </p:txBody>
      </p:sp>
      <p:sp>
        <p:nvSpPr>
          <p:cNvPr id="3" name="内容占位符 2">
            <a:extLst>
              <a:ext uri="{FF2B5EF4-FFF2-40B4-BE49-F238E27FC236}">
                <a16:creationId xmlns:a16="http://schemas.microsoft.com/office/drawing/2014/main" id="{8DC7A058-3699-4B71-97F4-101F9D6369E7}"/>
              </a:ext>
            </a:extLst>
          </p:cNvPr>
          <p:cNvSpPr>
            <a:spLocks noGrp="1"/>
          </p:cNvSpPr>
          <p:nvPr>
            <p:ph idx="1"/>
          </p:nvPr>
        </p:nvSpPr>
        <p:spPr>
          <a:xfrm>
            <a:off x="838200" y="1825625"/>
            <a:ext cx="9982200" cy="4351338"/>
          </a:xfrm>
        </p:spPr>
        <p:txBody>
          <a:bodyPr>
            <a:normAutofit lnSpcReduction="10000"/>
          </a:bodyPr>
          <a:lstStyle/>
          <a:p>
            <a:r>
              <a:rPr lang="zh-CN" altLang="en-US" sz="3200" dirty="0"/>
              <a:t>转发节点启动之后，即需要寻找通往汇聚单元的路径。除极少数直接与汇聚单元连接的情况外，转发节点需要建立有效的路径</a:t>
            </a:r>
            <a:endParaRPr lang="en-US" altLang="zh-CN" sz="3200" dirty="0"/>
          </a:p>
          <a:p>
            <a:r>
              <a:rPr lang="zh-CN" altLang="en-US" sz="3200" dirty="0"/>
              <a:t>转发节点与相邻的转发节点交互信息，建立各自的</a:t>
            </a:r>
            <a:r>
              <a:rPr lang="zh-CN" altLang="en-US" sz="3200" dirty="0">
                <a:solidFill>
                  <a:srgbClr val="FF0000"/>
                </a:solidFill>
              </a:rPr>
              <a:t>邻域表</a:t>
            </a:r>
            <a:r>
              <a:rPr lang="zh-CN" altLang="en-US" sz="3200" dirty="0"/>
              <a:t>，形成逻辑网络</a:t>
            </a:r>
            <a:endParaRPr lang="en-US" altLang="zh-CN" sz="3200" dirty="0"/>
          </a:p>
          <a:p>
            <a:r>
              <a:rPr lang="zh-CN" altLang="en-US" sz="3200" dirty="0">
                <a:solidFill>
                  <a:srgbClr val="FF0000"/>
                </a:solidFill>
              </a:rPr>
              <a:t>共享邻域信息</a:t>
            </a:r>
            <a:r>
              <a:rPr lang="zh-CN" altLang="en-US" sz="3200" dirty="0"/>
              <a:t>，从而允许转发节点独立决策，合理选择到达汇聚单元的有效路径</a:t>
            </a:r>
            <a:endParaRPr lang="en-US" altLang="zh-CN" sz="3200" dirty="0"/>
          </a:p>
          <a:p>
            <a:pPr marL="0" indent="0">
              <a:buNone/>
            </a:pPr>
            <a:endParaRPr lang="en-US" altLang="zh-CN" sz="3200" dirty="0"/>
          </a:p>
          <a:p>
            <a:pPr marL="0" indent="0">
              <a:buNone/>
            </a:pPr>
            <a:r>
              <a:rPr lang="en-US" altLang="zh-CN" sz="3200" dirty="0"/>
              <a:t>Q</a:t>
            </a:r>
            <a:r>
              <a:rPr lang="zh-CN" altLang="en-US" sz="3200" dirty="0"/>
              <a:t>：</a:t>
            </a:r>
            <a:r>
              <a:rPr lang="en-US" altLang="zh-CN" sz="3200" dirty="0"/>
              <a:t>607</a:t>
            </a:r>
            <a:r>
              <a:rPr lang="zh-CN" altLang="en-US" sz="3200" dirty="0"/>
              <a:t>加入了新成员，如何建立与</a:t>
            </a:r>
            <a:r>
              <a:rPr lang="en-US" altLang="zh-CN" sz="3200" dirty="0"/>
              <a:t>502</a:t>
            </a:r>
            <a:r>
              <a:rPr lang="zh-CN" altLang="en-US" sz="3200" dirty="0"/>
              <a:t>的有效路径？</a:t>
            </a:r>
            <a:endParaRPr lang="en-US" altLang="zh-CN" sz="3200" dirty="0"/>
          </a:p>
        </p:txBody>
      </p:sp>
    </p:spTree>
    <p:extLst>
      <p:ext uri="{BB962C8B-B14F-4D97-AF65-F5344CB8AC3E}">
        <p14:creationId xmlns:p14="http://schemas.microsoft.com/office/powerpoint/2010/main" val="36649556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18D874B-A411-4E45-B493-7FC543AC00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5560" y="426638"/>
            <a:ext cx="6805715" cy="4320000"/>
          </a:xfrm>
          <a:prstGeom prst="rect">
            <a:avLst/>
          </a:prstGeom>
        </p:spPr>
      </p:pic>
      <p:sp>
        <p:nvSpPr>
          <p:cNvPr id="6" name="内容占位符 2">
            <a:extLst>
              <a:ext uri="{FF2B5EF4-FFF2-40B4-BE49-F238E27FC236}">
                <a16:creationId xmlns:a16="http://schemas.microsoft.com/office/drawing/2014/main" id="{CD2C373C-652F-4ADE-81D0-381EBA7B7AE4}"/>
              </a:ext>
            </a:extLst>
          </p:cNvPr>
          <p:cNvSpPr txBox="1">
            <a:spLocks/>
          </p:cNvSpPr>
          <p:nvPr/>
        </p:nvSpPr>
        <p:spPr>
          <a:xfrm>
            <a:off x="1282700" y="4961943"/>
            <a:ext cx="9626600" cy="10527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dirty="0"/>
              <a:t>依靠相邻转发节点创造路由表及网络拓扑</a:t>
            </a:r>
            <a:endParaRPr lang="en-US" altLang="zh-CN" sz="3200" dirty="0"/>
          </a:p>
          <a:p>
            <a:r>
              <a:rPr lang="zh-CN" altLang="en-US" sz="3200" dirty="0"/>
              <a:t>定期更新路由信息</a:t>
            </a:r>
            <a:endParaRPr lang="en-US" altLang="zh-CN" sz="3200" dirty="0"/>
          </a:p>
        </p:txBody>
      </p:sp>
    </p:spTree>
    <p:extLst>
      <p:ext uri="{BB962C8B-B14F-4D97-AF65-F5344CB8AC3E}">
        <p14:creationId xmlns:p14="http://schemas.microsoft.com/office/powerpoint/2010/main" val="6479147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FE66D-2747-4FD9-9EEF-3C2075CF5344}"/>
              </a:ext>
            </a:extLst>
          </p:cNvPr>
          <p:cNvSpPr>
            <a:spLocks noGrp="1"/>
          </p:cNvSpPr>
          <p:nvPr>
            <p:ph type="title"/>
          </p:nvPr>
        </p:nvSpPr>
        <p:spPr/>
        <p:txBody>
          <a:bodyPr/>
          <a:lstStyle/>
          <a:p>
            <a:r>
              <a:rPr lang="zh-CN" altLang="en-US" dirty="0"/>
              <a:t>路径选择</a:t>
            </a:r>
          </a:p>
        </p:txBody>
      </p:sp>
      <p:sp>
        <p:nvSpPr>
          <p:cNvPr id="3" name="内容占位符 2">
            <a:extLst>
              <a:ext uri="{FF2B5EF4-FFF2-40B4-BE49-F238E27FC236}">
                <a16:creationId xmlns:a16="http://schemas.microsoft.com/office/drawing/2014/main" id="{EAA3E48D-7CAC-4D0A-9BCA-20FDFFDE809E}"/>
              </a:ext>
            </a:extLst>
          </p:cNvPr>
          <p:cNvSpPr>
            <a:spLocks noGrp="1"/>
          </p:cNvSpPr>
          <p:nvPr>
            <p:ph idx="1"/>
          </p:nvPr>
        </p:nvSpPr>
        <p:spPr/>
        <p:txBody>
          <a:bodyPr>
            <a:normAutofit/>
          </a:bodyPr>
          <a:lstStyle/>
          <a:p>
            <a:r>
              <a:rPr lang="zh-CN" altLang="en-US" sz="3200" dirty="0"/>
              <a:t>因素</a:t>
            </a:r>
            <a:endParaRPr lang="en-US" altLang="zh-CN" sz="3200" dirty="0"/>
          </a:p>
          <a:p>
            <a:pPr marL="971550" lvl="1" indent="-514350">
              <a:buFont typeface="+mj-ea"/>
              <a:buAutoNum type="circleNumDbPlain"/>
            </a:pPr>
            <a:r>
              <a:rPr lang="zh-CN" altLang="en-US" sz="2800" dirty="0"/>
              <a:t>到达汇聚单元所需的总“跳”数</a:t>
            </a:r>
            <a:endParaRPr lang="en-US" altLang="zh-CN" sz="2800" dirty="0"/>
          </a:p>
          <a:p>
            <a:pPr marL="971550" lvl="1" indent="-514350">
              <a:buFont typeface="+mj-ea"/>
              <a:buAutoNum type="circleNumDbPlain"/>
            </a:pPr>
            <a:r>
              <a:rPr lang="zh-CN" altLang="en-US" sz="2800" dirty="0"/>
              <a:t>转发节点的负载和可用带宽</a:t>
            </a:r>
            <a:endParaRPr lang="en-US" altLang="zh-CN" sz="2800" dirty="0"/>
          </a:p>
          <a:p>
            <a:pPr marL="971550" lvl="1" indent="-514350">
              <a:buFont typeface="+mj-ea"/>
              <a:buAutoNum type="circleNumDbPlain"/>
            </a:pPr>
            <a:r>
              <a:rPr lang="zh-CN" altLang="en-US" sz="2800" dirty="0"/>
              <a:t>可靠性</a:t>
            </a:r>
            <a:endParaRPr lang="en-US" altLang="zh-CN" sz="2800" dirty="0"/>
          </a:p>
          <a:p>
            <a:r>
              <a:rPr lang="zh-CN" altLang="en-US" sz="3200" dirty="0"/>
              <a:t>使用</a:t>
            </a:r>
            <a:endParaRPr lang="en-US" altLang="zh-CN" sz="3200" dirty="0"/>
          </a:p>
          <a:p>
            <a:pPr marL="971550" lvl="1" indent="-514350">
              <a:buFont typeface="+mj-ea"/>
              <a:buAutoNum type="circleNumDbPlain"/>
            </a:pPr>
            <a:r>
              <a:rPr lang="zh-CN" altLang="en-US" sz="2800" dirty="0"/>
              <a:t>主路径</a:t>
            </a:r>
            <a:endParaRPr lang="en-US" altLang="zh-CN" sz="2800" dirty="0"/>
          </a:p>
          <a:p>
            <a:pPr marL="971550" lvl="1" indent="-514350">
              <a:buFont typeface="+mj-ea"/>
              <a:buAutoNum type="circleNumDbPlain"/>
            </a:pPr>
            <a:r>
              <a:rPr lang="zh-CN" altLang="en-US" sz="2800" dirty="0"/>
              <a:t>备选路径</a:t>
            </a:r>
          </a:p>
        </p:txBody>
      </p:sp>
    </p:spTree>
    <p:extLst>
      <p:ext uri="{BB962C8B-B14F-4D97-AF65-F5344CB8AC3E}">
        <p14:creationId xmlns:p14="http://schemas.microsoft.com/office/powerpoint/2010/main" val="3237487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0C18568-FB23-4EDA-8118-EF02D525DE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0317" y="582851"/>
            <a:ext cx="7190885" cy="4320000"/>
          </a:xfrm>
          <a:prstGeom prst="rect">
            <a:avLst/>
          </a:prstGeom>
        </p:spPr>
      </p:pic>
      <p:sp>
        <p:nvSpPr>
          <p:cNvPr id="4" name="文本框 3">
            <a:extLst>
              <a:ext uri="{FF2B5EF4-FFF2-40B4-BE49-F238E27FC236}">
                <a16:creationId xmlns:a16="http://schemas.microsoft.com/office/drawing/2014/main" id="{473BFFB0-7A2E-4132-934D-F8D08A6A5893}"/>
              </a:ext>
            </a:extLst>
          </p:cNvPr>
          <p:cNvSpPr txBox="1"/>
          <p:nvPr/>
        </p:nvSpPr>
        <p:spPr>
          <a:xfrm flipH="1">
            <a:off x="2682240" y="5296565"/>
            <a:ext cx="3657600" cy="1077218"/>
          </a:xfrm>
          <a:prstGeom prst="rect">
            <a:avLst/>
          </a:prstGeom>
          <a:noFill/>
        </p:spPr>
        <p:txBody>
          <a:bodyPr wrap="square" rtlCol="0">
            <a:spAutoFit/>
          </a:bodyPr>
          <a:lstStyle/>
          <a:p>
            <a:pPr marL="457200" indent="-457200">
              <a:buFont typeface="Arial" panose="020B0604020202020204" pitchFamily="34" charset="0"/>
              <a:buChar char="•"/>
            </a:pPr>
            <a:r>
              <a:rPr lang="zh-CN" altLang="en-US" sz="3200" dirty="0"/>
              <a:t>实线：主路径</a:t>
            </a:r>
            <a:endParaRPr lang="en-US" altLang="zh-CN" sz="3200" dirty="0"/>
          </a:p>
          <a:p>
            <a:pPr marL="457200" indent="-457200">
              <a:buFont typeface="Arial" panose="020B0604020202020204" pitchFamily="34" charset="0"/>
              <a:buChar char="•"/>
            </a:pPr>
            <a:r>
              <a:rPr lang="zh-CN" altLang="en-US" sz="3200" dirty="0"/>
              <a:t>虚线：备选路径</a:t>
            </a:r>
            <a:endParaRPr lang="en-US" altLang="zh-CN" sz="3200" dirty="0"/>
          </a:p>
        </p:txBody>
      </p:sp>
    </p:spTree>
    <p:extLst>
      <p:ext uri="{BB962C8B-B14F-4D97-AF65-F5344CB8AC3E}">
        <p14:creationId xmlns:p14="http://schemas.microsoft.com/office/powerpoint/2010/main" val="21300378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FE66D-2747-4FD9-9EEF-3C2075CF5344}"/>
              </a:ext>
            </a:extLst>
          </p:cNvPr>
          <p:cNvSpPr>
            <a:spLocks noGrp="1"/>
          </p:cNvSpPr>
          <p:nvPr>
            <p:ph type="title"/>
          </p:nvPr>
        </p:nvSpPr>
        <p:spPr/>
        <p:txBody>
          <a:bodyPr/>
          <a:lstStyle/>
          <a:p>
            <a:r>
              <a:rPr lang="zh-CN" altLang="en-US" dirty="0"/>
              <a:t>路径更新</a:t>
            </a:r>
          </a:p>
        </p:txBody>
      </p:sp>
      <p:sp>
        <p:nvSpPr>
          <p:cNvPr id="3" name="内容占位符 2">
            <a:extLst>
              <a:ext uri="{FF2B5EF4-FFF2-40B4-BE49-F238E27FC236}">
                <a16:creationId xmlns:a16="http://schemas.microsoft.com/office/drawing/2014/main" id="{EAA3E48D-7CAC-4D0A-9BCA-20FDFFDE809E}"/>
              </a:ext>
            </a:extLst>
          </p:cNvPr>
          <p:cNvSpPr>
            <a:spLocks noGrp="1"/>
          </p:cNvSpPr>
          <p:nvPr>
            <p:ph idx="1"/>
          </p:nvPr>
        </p:nvSpPr>
        <p:spPr/>
        <p:txBody>
          <a:bodyPr>
            <a:normAutofit/>
          </a:bodyPr>
          <a:lstStyle/>
          <a:p>
            <a:r>
              <a:rPr lang="zh-CN" altLang="en-US" sz="3200" dirty="0">
                <a:solidFill>
                  <a:srgbClr val="FF0000"/>
                </a:solidFill>
              </a:rPr>
              <a:t>周期性调整</a:t>
            </a:r>
            <a:r>
              <a:rPr lang="zh-CN" altLang="en-US" sz="3200" dirty="0"/>
              <a:t>：应对网络扰动或故障，和新增网络元件以及链路质量信息</a:t>
            </a:r>
            <a:endParaRPr lang="en-US" altLang="zh-CN" sz="3200" dirty="0"/>
          </a:p>
          <a:p>
            <a:r>
              <a:rPr lang="zh-CN" altLang="en-US" sz="3200" dirty="0"/>
              <a:t>邻域节点</a:t>
            </a:r>
            <a:r>
              <a:rPr lang="zh-CN" altLang="en-US" sz="3200" dirty="0">
                <a:solidFill>
                  <a:srgbClr val="FF0000"/>
                </a:solidFill>
              </a:rPr>
              <a:t>定期搜索</a:t>
            </a:r>
            <a:r>
              <a:rPr lang="zh-CN" altLang="en-US" sz="3200" dirty="0"/>
              <a:t>，寻找并更新潜在的新路径及新的相邻转发节点</a:t>
            </a:r>
            <a:endParaRPr lang="en-US" altLang="zh-CN" sz="3200" dirty="0"/>
          </a:p>
          <a:p>
            <a:r>
              <a:rPr lang="zh-CN" altLang="en-US" sz="3200" dirty="0">
                <a:solidFill>
                  <a:srgbClr val="FF0000"/>
                </a:solidFill>
              </a:rPr>
              <a:t>重新评估</a:t>
            </a:r>
            <a:r>
              <a:rPr lang="zh-CN" altLang="en-US" sz="3200" dirty="0"/>
              <a:t>路径决策，并在必要时更新</a:t>
            </a:r>
            <a:endParaRPr lang="en-US" altLang="zh-CN" sz="3200" dirty="0"/>
          </a:p>
          <a:p>
            <a:r>
              <a:rPr lang="zh-CN" altLang="en-US" sz="3200" dirty="0"/>
              <a:t>概言之，转发节点具备对</a:t>
            </a:r>
            <a:r>
              <a:rPr lang="zh-CN" altLang="en-US" sz="3200" dirty="0">
                <a:solidFill>
                  <a:srgbClr val="FF0000"/>
                </a:solidFill>
              </a:rPr>
              <a:t>网络性能</a:t>
            </a:r>
            <a:r>
              <a:rPr lang="zh-CN" altLang="en-US" sz="3200" dirty="0"/>
              <a:t>监控、协调和优化的能力</a:t>
            </a:r>
            <a:endParaRPr lang="en-US" altLang="zh-CN" sz="3200" dirty="0"/>
          </a:p>
          <a:p>
            <a:endParaRPr lang="zh-CN" altLang="en-US" sz="3200" dirty="0"/>
          </a:p>
        </p:txBody>
      </p:sp>
    </p:spTree>
    <p:extLst>
      <p:ext uri="{BB962C8B-B14F-4D97-AF65-F5344CB8AC3E}">
        <p14:creationId xmlns:p14="http://schemas.microsoft.com/office/powerpoint/2010/main" val="6092550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73BFFB0-7A2E-4132-934D-F8D08A6A5893}"/>
              </a:ext>
            </a:extLst>
          </p:cNvPr>
          <p:cNvSpPr txBox="1"/>
          <p:nvPr/>
        </p:nvSpPr>
        <p:spPr>
          <a:xfrm flipH="1">
            <a:off x="7347893" y="2890391"/>
            <a:ext cx="3393900" cy="1077218"/>
          </a:xfrm>
          <a:prstGeom prst="rect">
            <a:avLst/>
          </a:prstGeom>
          <a:noFill/>
        </p:spPr>
        <p:txBody>
          <a:bodyPr wrap="square" rtlCol="0">
            <a:spAutoFit/>
          </a:bodyPr>
          <a:lstStyle/>
          <a:p>
            <a:pPr algn="ctr"/>
            <a:r>
              <a:rPr lang="zh-CN" altLang="en-US" sz="3200" dirty="0">
                <a:solidFill>
                  <a:srgbClr val="FF0000"/>
                </a:solidFill>
              </a:rPr>
              <a:t>路径更新</a:t>
            </a:r>
            <a:endParaRPr lang="en-US" altLang="zh-CN" sz="3200" dirty="0">
              <a:solidFill>
                <a:srgbClr val="FF0000"/>
              </a:solidFill>
            </a:endParaRPr>
          </a:p>
          <a:p>
            <a:pPr algn="ctr"/>
            <a:r>
              <a:rPr lang="zh-CN" altLang="en-US" sz="3200" dirty="0"/>
              <a:t>（冗余 </a:t>
            </a:r>
            <a:r>
              <a:rPr lang="en-US" altLang="zh-CN" sz="3200" dirty="0"/>
              <a:t>&amp; </a:t>
            </a:r>
            <a:r>
              <a:rPr lang="zh-CN" altLang="en-US" sz="3200" dirty="0"/>
              <a:t>可靠性）</a:t>
            </a:r>
            <a:endParaRPr lang="en-US" altLang="zh-CN" sz="3200" dirty="0"/>
          </a:p>
        </p:txBody>
      </p:sp>
      <p:pic>
        <p:nvPicPr>
          <p:cNvPr id="5" name="图片 4">
            <a:extLst>
              <a:ext uri="{FF2B5EF4-FFF2-40B4-BE49-F238E27FC236}">
                <a16:creationId xmlns:a16="http://schemas.microsoft.com/office/drawing/2014/main" id="{B52EFC7F-261D-4D2F-A195-EE259189F5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204" y="700332"/>
            <a:ext cx="6115879" cy="5760000"/>
          </a:xfrm>
          <a:prstGeom prst="rect">
            <a:avLst/>
          </a:prstGeom>
        </p:spPr>
      </p:pic>
    </p:spTree>
    <p:extLst>
      <p:ext uri="{BB962C8B-B14F-4D97-AF65-F5344CB8AC3E}">
        <p14:creationId xmlns:p14="http://schemas.microsoft.com/office/powerpoint/2010/main" val="115813272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2BC1CF5-415C-4DAE-B2C2-A8BF9A1D5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5">
            <a:extLst>
              <a:ext uri="{FF2B5EF4-FFF2-40B4-BE49-F238E27FC236}">
                <a16:creationId xmlns:a16="http://schemas.microsoft.com/office/drawing/2014/main" id="{6C651D0D-A2E7-46B3-BEEA-71161FCA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6">
            <a:extLst>
              <a:ext uri="{FF2B5EF4-FFF2-40B4-BE49-F238E27FC236}">
                <a16:creationId xmlns:a16="http://schemas.microsoft.com/office/drawing/2014/main" id="{9CBEA7DB-1BAC-4A39-817B-82928B7F8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7">
            <a:extLst>
              <a:ext uri="{FF2B5EF4-FFF2-40B4-BE49-F238E27FC236}">
                <a16:creationId xmlns:a16="http://schemas.microsoft.com/office/drawing/2014/main" id="{EADF9EA0-3A2A-4F0A-9C86-FBAB53E9C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8">
            <a:extLst>
              <a:ext uri="{FF2B5EF4-FFF2-40B4-BE49-F238E27FC236}">
                <a16:creationId xmlns:a16="http://schemas.microsoft.com/office/drawing/2014/main" id="{A30A2C81-7CE8-4A85-9E15-548E7F466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258859" y="1118007"/>
            <a:ext cx="5634295"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标题 1">
            <a:extLst>
              <a:ext uri="{FF2B5EF4-FFF2-40B4-BE49-F238E27FC236}">
                <a16:creationId xmlns:a16="http://schemas.microsoft.com/office/drawing/2014/main" id="{E02C7EB4-A87D-4B94-9083-65C8CACEE1BD}"/>
              </a:ext>
            </a:extLst>
          </p:cNvPr>
          <p:cNvSpPr>
            <a:spLocks noGrp="1"/>
          </p:cNvSpPr>
          <p:nvPr>
            <p:ph type="title"/>
          </p:nvPr>
        </p:nvSpPr>
        <p:spPr>
          <a:xfrm>
            <a:off x="1570455" y="1426969"/>
            <a:ext cx="5158973" cy="3005883"/>
          </a:xfrm>
        </p:spPr>
        <p:txBody>
          <a:bodyPr vert="horz" lIns="91440" tIns="45720" rIns="91440" bIns="45720" rtlCol="0" anchor="b">
            <a:normAutofit/>
          </a:bodyPr>
          <a:lstStyle/>
          <a:p>
            <a:r>
              <a:rPr lang="en-US" altLang="zh-CN" sz="5400" dirty="0">
                <a:solidFill>
                  <a:srgbClr val="FFFFFF"/>
                </a:solidFill>
              </a:rPr>
              <a:t>2</a:t>
            </a:r>
            <a:r>
              <a:rPr lang="en-US" altLang="zh-CN" sz="5400" kern="1200" dirty="0">
                <a:solidFill>
                  <a:srgbClr val="FFFFFF"/>
                </a:solidFill>
                <a:latin typeface="+mj-lt"/>
                <a:ea typeface="+mj-ea"/>
                <a:cs typeface="+mj-cs"/>
              </a:rPr>
              <a:t> </a:t>
            </a:r>
            <a:r>
              <a:rPr lang="zh-CN" altLang="en-US" sz="5400" dirty="0">
                <a:solidFill>
                  <a:srgbClr val="FFFFFF"/>
                </a:solidFill>
              </a:rPr>
              <a:t>发布智能体</a:t>
            </a:r>
            <a:endParaRPr lang="zh-CN" altLang="en-US" sz="5400" kern="1200" dirty="0">
              <a:solidFill>
                <a:srgbClr val="FFFFFF"/>
              </a:solidFill>
              <a:latin typeface="+mj-lt"/>
              <a:ea typeface="+mj-ea"/>
              <a:cs typeface="+mj-cs"/>
            </a:endParaRPr>
          </a:p>
        </p:txBody>
      </p:sp>
      <p:pic>
        <p:nvPicPr>
          <p:cNvPr id="6" name="Graphic 5">
            <a:extLst>
              <a:ext uri="{FF2B5EF4-FFF2-40B4-BE49-F238E27FC236}">
                <a16:creationId xmlns:a16="http://schemas.microsoft.com/office/drawing/2014/main" id="{548DE9DB-2D8E-445B-A05E-DDB70F9C7B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26518" y="1518980"/>
            <a:ext cx="3966906" cy="3966906"/>
          </a:xfrm>
          <a:prstGeom prst="rect">
            <a:avLst/>
          </a:prstGeom>
        </p:spPr>
      </p:pic>
    </p:spTree>
    <p:extLst>
      <p:ext uri="{BB962C8B-B14F-4D97-AF65-F5344CB8AC3E}">
        <p14:creationId xmlns:p14="http://schemas.microsoft.com/office/powerpoint/2010/main" val="21890524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A74F5-AF51-41F1-8005-9275B77DDE4F}"/>
              </a:ext>
            </a:extLst>
          </p:cNvPr>
          <p:cNvSpPr>
            <a:spLocks noGrp="1"/>
          </p:cNvSpPr>
          <p:nvPr>
            <p:ph type="title"/>
          </p:nvPr>
        </p:nvSpPr>
        <p:spPr/>
        <p:txBody>
          <a:bodyPr/>
          <a:lstStyle/>
          <a:p>
            <a:r>
              <a:rPr lang="zh-CN" altLang="en-US" dirty="0"/>
              <a:t>创建“亲缘社区”</a:t>
            </a:r>
          </a:p>
        </p:txBody>
      </p:sp>
      <p:sp>
        <p:nvSpPr>
          <p:cNvPr id="3" name="内容占位符 2">
            <a:extLst>
              <a:ext uri="{FF2B5EF4-FFF2-40B4-BE49-F238E27FC236}">
                <a16:creationId xmlns:a16="http://schemas.microsoft.com/office/drawing/2014/main" id="{F0425A35-234A-4E1C-B4AA-36F152A68C50}"/>
              </a:ext>
            </a:extLst>
          </p:cNvPr>
          <p:cNvSpPr>
            <a:spLocks noGrp="1"/>
          </p:cNvSpPr>
          <p:nvPr>
            <p:ph idx="1"/>
          </p:nvPr>
        </p:nvSpPr>
        <p:spPr/>
        <p:txBody>
          <a:bodyPr>
            <a:normAutofit/>
          </a:bodyPr>
          <a:lstStyle/>
          <a:p>
            <a:r>
              <a:rPr lang="zh-CN" altLang="en-US" sz="3200" dirty="0"/>
              <a:t>物联网的价值：体现在汇聚单元提供的</a:t>
            </a:r>
            <a:r>
              <a:rPr lang="zh-CN" altLang="en-US" sz="3200" dirty="0">
                <a:solidFill>
                  <a:srgbClr val="FF0000"/>
                </a:solidFill>
              </a:rPr>
              <a:t>数据洞见和决策支持</a:t>
            </a:r>
            <a:r>
              <a:rPr lang="zh-CN" altLang="en-US" sz="3200" dirty="0"/>
              <a:t>上</a:t>
            </a:r>
            <a:endParaRPr lang="en-US" altLang="zh-CN" sz="3200" dirty="0"/>
          </a:p>
          <a:p>
            <a:r>
              <a:rPr lang="zh-CN" altLang="en-US" sz="3200" dirty="0"/>
              <a:t>三层特征</a:t>
            </a:r>
            <a:endParaRPr lang="en-US" altLang="zh-CN" sz="3200" dirty="0"/>
          </a:p>
          <a:p>
            <a:pPr marL="971550" lvl="1" indent="-514350">
              <a:buFont typeface="+mj-ea"/>
              <a:buAutoNum type="circleNumDbPlain"/>
            </a:pPr>
            <a:r>
              <a:rPr lang="zh-CN" altLang="en-US" sz="3200" dirty="0"/>
              <a:t>终端设备：广播啁啾信号，但不考虑这些数据到底用在何处，以及如何使用</a:t>
            </a:r>
            <a:endParaRPr lang="en-US" altLang="zh-CN" sz="3200" dirty="0"/>
          </a:p>
          <a:p>
            <a:pPr marL="971550" lvl="1" indent="-514350">
              <a:buFont typeface="+mj-ea"/>
              <a:buAutoNum type="circleNumDbPlain"/>
            </a:pPr>
            <a:r>
              <a:rPr lang="zh-CN" altLang="en-US" sz="3200" dirty="0"/>
              <a:t>汇聚单元：筛选可用数据源，从而创建“</a:t>
            </a:r>
            <a:r>
              <a:rPr lang="zh-CN" altLang="en-US" sz="3200" dirty="0">
                <a:solidFill>
                  <a:srgbClr val="FF0000"/>
                </a:solidFill>
              </a:rPr>
              <a:t>亲缘社区</a:t>
            </a:r>
            <a:r>
              <a:rPr lang="zh-CN" altLang="en-US" sz="3200" dirty="0"/>
              <a:t>”</a:t>
            </a:r>
            <a:endParaRPr lang="en-US" altLang="zh-CN" sz="3200" dirty="0"/>
          </a:p>
          <a:p>
            <a:pPr marL="971550" lvl="1" indent="-514350">
              <a:buFont typeface="+mj-ea"/>
              <a:buAutoNum type="circleNumDbPlain"/>
            </a:pPr>
            <a:r>
              <a:rPr lang="zh-CN" altLang="en-US" sz="3200" dirty="0"/>
              <a:t>转发节点：利用汇聚单元定义的“发布</a:t>
            </a:r>
            <a:r>
              <a:rPr lang="en-US" altLang="zh-CN" sz="3200" dirty="0"/>
              <a:t>/</a:t>
            </a:r>
            <a:r>
              <a:rPr lang="zh-CN" altLang="en-US" sz="3200" dirty="0"/>
              <a:t>订阅”模型，</a:t>
            </a:r>
            <a:r>
              <a:rPr lang="zh-CN" altLang="en-US" sz="3200" dirty="0">
                <a:solidFill>
                  <a:srgbClr val="FF0000"/>
                </a:solidFill>
              </a:rPr>
              <a:t>智能化管理</a:t>
            </a:r>
            <a:r>
              <a:rPr lang="zh-CN" altLang="en-US" sz="3200" dirty="0"/>
              <a:t>数据选择的传输路径</a:t>
            </a:r>
            <a:endParaRPr lang="en-US" altLang="zh-CN" sz="3200" dirty="0"/>
          </a:p>
          <a:p>
            <a:endParaRPr lang="en-US" altLang="zh-CN" sz="3200" dirty="0"/>
          </a:p>
          <a:p>
            <a:endParaRPr lang="zh-CN" altLang="en-US" sz="3200" dirty="0"/>
          </a:p>
        </p:txBody>
      </p:sp>
    </p:spTree>
    <p:extLst>
      <p:ext uri="{BB962C8B-B14F-4D97-AF65-F5344CB8AC3E}">
        <p14:creationId xmlns:p14="http://schemas.microsoft.com/office/powerpoint/2010/main" val="20709267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A74F5-AF51-41F1-8005-9275B77DDE4F}"/>
              </a:ext>
            </a:extLst>
          </p:cNvPr>
          <p:cNvSpPr>
            <a:spLocks noGrp="1"/>
          </p:cNvSpPr>
          <p:nvPr>
            <p:ph type="title"/>
          </p:nvPr>
        </p:nvSpPr>
        <p:spPr/>
        <p:txBody>
          <a:bodyPr/>
          <a:lstStyle/>
          <a:p>
            <a:r>
              <a:rPr lang="zh-CN" altLang="en-US" dirty="0"/>
              <a:t>内置发布智能体</a:t>
            </a:r>
          </a:p>
        </p:txBody>
      </p:sp>
      <p:sp>
        <p:nvSpPr>
          <p:cNvPr id="3" name="内容占位符 2">
            <a:extLst>
              <a:ext uri="{FF2B5EF4-FFF2-40B4-BE49-F238E27FC236}">
                <a16:creationId xmlns:a16="http://schemas.microsoft.com/office/drawing/2014/main" id="{F0425A35-234A-4E1C-B4AA-36F152A68C50}"/>
              </a:ext>
            </a:extLst>
          </p:cNvPr>
          <p:cNvSpPr>
            <a:spLocks noGrp="1"/>
          </p:cNvSpPr>
          <p:nvPr>
            <p:ph idx="1"/>
          </p:nvPr>
        </p:nvSpPr>
        <p:spPr/>
        <p:txBody>
          <a:bodyPr>
            <a:normAutofit/>
          </a:bodyPr>
          <a:lstStyle/>
          <a:p>
            <a:r>
              <a:rPr lang="zh-CN" altLang="en-US" sz="3200" dirty="0">
                <a:solidFill>
                  <a:srgbClr val="FF0000"/>
                </a:solidFill>
              </a:rPr>
              <a:t>发布智能体</a:t>
            </a:r>
            <a:r>
              <a:rPr lang="zh-CN" altLang="en-US" sz="3200" dirty="0"/>
              <a:t>：内置于</a:t>
            </a:r>
            <a:r>
              <a:rPr lang="zh-CN" altLang="en-US" sz="3200" dirty="0">
                <a:solidFill>
                  <a:srgbClr val="FF0000"/>
                </a:solidFill>
              </a:rPr>
              <a:t>转发节点</a:t>
            </a:r>
            <a:r>
              <a:rPr lang="zh-CN" altLang="en-US" sz="3200" dirty="0"/>
              <a:t>中，根据汇聚单元的某些指令而具有“倾向性”</a:t>
            </a:r>
            <a:endParaRPr lang="en-US" altLang="zh-CN" sz="3200" dirty="0"/>
          </a:p>
          <a:p>
            <a:r>
              <a:rPr lang="zh-CN" altLang="en-US" sz="3200" dirty="0">
                <a:solidFill>
                  <a:srgbClr val="FF0000"/>
                </a:solidFill>
              </a:rPr>
              <a:t>倾向性</a:t>
            </a:r>
            <a:r>
              <a:rPr lang="zh-CN" altLang="en-US" sz="3200" dirty="0"/>
              <a:t>：创建</a:t>
            </a:r>
            <a:r>
              <a:rPr lang="zh-CN" altLang="en-US" sz="3200" u="sng" dirty="0">
                <a:solidFill>
                  <a:srgbClr val="FF0000"/>
                </a:solidFill>
              </a:rPr>
              <a:t>专用数据路径</a:t>
            </a:r>
            <a:r>
              <a:rPr lang="zh-CN" altLang="en-US" sz="3200" dirty="0"/>
              <a:t>，或者将啁啾数据包</a:t>
            </a:r>
            <a:r>
              <a:rPr lang="zh-CN" altLang="en-US" sz="3200" u="sng" dirty="0">
                <a:solidFill>
                  <a:srgbClr val="FF0000"/>
                </a:solidFill>
              </a:rPr>
              <a:t>封装</a:t>
            </a:r>
            <a:r>
              <a:rPr lang="zh-CN" altLang="en-US" sz="3200" dirty="0"/>
              <a:t>到特定组合中去</a:t>
            </a:r>
            <a:endParaRPr lang="en-US" altLang="zh-CN" sz="3200" dirty="0"/>
          </a:p>
          <a:p>
            <a:r>
              <a:rPr lang="zh-CN" altLang="en-US" sz="3200" dirty="0"/>
              <a:t>啁啾数据包本身可以通过外部标签实现</a:t>
            </a:r>
            <a:r>
              <a:rPr lang="zh-CN" altLang="en-US" sz="3200" u="sng" dirty="0">
                <a:solidFill>
                  <a:srgbClr val="FF0000"/>
                </a:solidFill>
              </a:rPr>
              <a:t>自分类</a:t>
            </a:r>
            <a:r>
              <a:rPr lang="zh-CN" altLang="en-US" sz="3200" dirty="0"/>
              <a:t>，因而发布智能体容易按照类型匹配对应数据</a:t>
            </a:r>
          </a:p>
        </p:txBody>
      </p:sp>
    </p:spTree>
    <p:extLst>
      <p:ext uri="{BB962C8B-B14F-4D97-AF65-F5344CB8AC3E}">
        <p14:creationId xmlns:p14="http://schemas.microsoft.com/office/powerpoint/2010/main" val="2016572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95388A-A2F1-4296-BBDD-4E1B98CDD3B1}"/>
              </a:ext>
            </a:extLst>
          </p:cNvPr>
          <p:cNvSpPr>
            <a:spLocks noGrp="1"/>
          </p:cNvSpPr>
          <p:nvPr>
            <p:ph type="title"/>
          </p:nvPr>
        </p:nvSpPr>
        <p:spPr/>
        <p:txBody>
          <a:bodyPr/>
          <a:lstStyle/>
          <a:p>
            <a:r>
              <a:rPr lang="zh-CN" altLang="en-US" dirty="0"/>
              <a:t>传输层</a:t>
            </a:r>
          </a:p>
        </p:txBody>
      </p:sp>
      <p:sp>
        <p:nvSpPr>
          <p:cNvPr id="6" name="矩形 5">
            <a:extLst>
              <a:ext uri="{FF2B5EF4-FFF2-40B4-BE49-F238E27FC236}">
                <a16:creationId xmlns:a16="http://schemas.microsoft.com/office/drawing/2014/main" id="{0E6FC43D-49BA-406A-9415-E2B446FCAC58}"/>
              </a:ext>
            </a:extLst>
          </p:cNvPr>
          <p:cNvSpPr/>
          <p:nvPr/>
        </p:nvSpPr>
        <p:spPr>
          <a:xfrm>
            <a:off x="680720" y="1920240"/>
            <a:ext cx="5080000" cy="10058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dirty="0"/>
              <a:t>首部（</a:t>
            </a:r>
            <a:r>
              <a:rPr lang="en-US" altLang="zh-CN" sz="2800" dirty="0"/>
              <a:t>8</a:t>
            </a:r>
            <a:r>
              <a:rPr lang="zh-CN" altLang="en-US" sz="2800" dirty="0"/>
              <a:t>）</a:t>
            </a:r>
            <a:endParaRPr lang="en-US" altLang="zh-CN" sz="2800" dirty="0"/>
          </a:p>
          <a:p>
            <a:pPr algn="ctr"/>
            <a:r>
              <a:rPr lang="zh-CN" altLang="en-US" sz="2800" dirty="0"/>
              <a:t>（目标端口、源端口）</a:t>
            </a:r>
          </a:p>
        </p:txBody>
      </p:sp>
      <p:sp>
        <p:nvSpPr>
          <p:cNvPr id="7" name="矩形 6">
            <a:extLst>
              <a:ext uri="{FF2B5EF4-FFF2-40B4-BE49-F238E27FC236}">
                <a16:creationId xmlns:a16="http://schemas.microsoft.com/office/drawing/2014/main" id="{AF41C09F-5C5B-4319-A147-EDBCBE48A33A}"/>
              </a:ext>
            </a:extLst>
          </p:cNvPr>
          <p:cNvSpPr/>
          <p:nvPr/>
        </p:nvSpPr>
        <p:spPr>
          <a:xfrm>
            <a:off x="5760720" y="1920240"/>
            <a:ext cx="3200400" cy="10058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dirty="0"/>
              <a:t>数据（</a:t>
            </a:r>
            <a:r>
              <a:rPr lang="en-US" altLang="zh-CN" sz="2800" dirty="0"/>
              <a:t>&lt;6.5e5</a:t>
            </a:r>
            <a:r>
              <a:rPr lang="zh-CN" altLang="en-US" sz="2800" dirty="0"/>
              <a:t>）</a:t>
            </a:r>
            <a:endParaRPr lang="en-US" altLang="zh-CN" sz="2800" dirty="0"/>
          </a:p>
        </p:txBody>
      </p:sp>
      <p:sp>
        <p:nvSpPr>
          <p:cNvPr id="11" name="文本框 10">
            <a:extLst>
              <a:ext uri="{FF2B5EF4-FFF2-40B4-BE49-F238E27FC236}">
                <a16:creationId xmlns:a16="http://schemas.microsoft.com/office/drawing/2014/main" id="{CEB42BFA-FE2D-4B30-979F-7E1FFBA5B74D}"/>
              </a:ext>
            </a:extLst>
          </p:cNvPr>
          <p:cNvSpPr txBox="1"/>
          <p:nvPr/>
        </p:nvSpPr>
        <p:spPr>
          <a:xfrm>
            <a:off x="4969843" y="1281398"/>
            <a:ext cx="2152851" cy="523220"/>
          </a:xfrm>
          <a:prstGeom prst="rect">
            <a:avLst/>
          </a:prstGeom>
          <a:noFill/>
        </p:spPr>
        <p:txBody>
          <a:bodyPr wrap="square" rtlCol="0">
            <a:spAutoFit/>
          </a:bodyPr>
          <a:lstStyle/>
          <a:p>
            <a:pPr algn="ctr"/>
            <a:r>
              <a:rPr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UDP</a:t>
            </a:r>
            <a:r>
              <a:rPr lang="zh-CN" altLang="en-US" sz="2800" dirty="0">
                <a:solidFill>
                  <a:srgbClr val="FF0000"/>
                </a:solidFill>
                <a:latin typeface="楷体" panose="02010609060101010101" pitchFamily="49" charset="-122"/>
                <a:ea typeface="楷体" panose="02010609060101010101" pitchFamily="49" charset="-122"/>
              </a:rPr>
              <a:t>数据包</a:t>
            </a:r>
          </a:p>
        </p:txBody>
      </p:sp>
      <p:sp>
        <p:nvSpPr>
          <p:cNvPr id="16" name="文本框 15">
            <a:extLst>
              <a:ext uri="{FF2B5EF4-FFF2-40B4-BE49-F238E27FC236}">
                <a16:creationId xmlns:a16="http://schemas.microsoft.com/office/drawing/2014/main" id="{3B2AB47E-A5A5-4E76-82C8-D8E0DB85B9BE}"/>
              </a:ext>
            </a:extLst>
          </p:cNvPr>
          <p:cNvSpPr txBox="1"/>
          <p:nvPr/>
        </p:nvSpPr>
        <p:spPr>
          <a:xfrm>
            <a:off x="2503633" y="4550462"/>
            <a:ext cx="4882687"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可靠数据传送（确认</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重传 ）</a:t>
            </a:r>
            <a:r>
              <a:rPr lang="en-US" altLang="zh-CN" sz="2800" dirty="0">
                <a:latin typeface="宋体" panose="02010600030101010101" pitchFamily="2" charset="-122"/>
                <a:ea typeface="宋体" panose="02010600030101010101" pitchFamily="2" charset="-122"/>
              </a:rPr>
              <a:t>+ </a:t>
            </a:r>
            <a:r>
              <a:rPr lang="zh-CN" altLang="en-US" sz="2800" dirty="0">
                <a:latin typeface="宋体" panose="02010600030101010101" pitchFamily="2" charset="-122"/>
                <a:ea typeface="宋体" panose="02010600030101010101" pitchFamily="2" charset="-122"/>
              </a:rPr>
              <a:t>流控制 </a:t>
            </a:r>
            <a:r>
              <a:rPr lang="en-US" altLang="zh-CN" sz="2800" dirty="0">
                <a:latin typeface="宋体" panose="02010600030101010101" pitchFamily="2" charset="-122"/>
                <a:ea typeface="宋体" panose="02010600030101010101" pitchFamily="2" charset="-122"/>
              </a:rPr>
              <a:t>+ </a:t>
            </a:r>
            <a:r>
              <a:rPr lang="zh-CN" altLang="en-US" sz="2800" dirty="0">
                <a:latin typeface="宋体" panose="02010600030101010101" pitchFamily="2" charset="-122"/>
                <a:ea typeface="宋体" panose="02010600030101010101" pitchFamily="2" charset="-122"/>
              </a:rPr>
              <a:t>拥塞控制</a:t>
            </a:r>
          </a:p>
        </p:txBody>
      </p:sp>
      <p:sp>
        <p:nvSpPr>
          <p:cNvPr id="17" name="文本框 16">
            <a:extLst>
              <a:ext uri="{FF2B5EF4-FFF2-40B4-BE49-F238E27FC236}">
                <a16:creationId xmlns:a16="http://schemas.microsoft.com/office/drawing/2014/main" id="{C33B6145-9858-48EF-9839-1A3D94151E21}"/>
              </a:ext>
            </a:extLst>
          </p:cNvPr>
          <p:cNvSpPr txBox="1"/>
          <p:nvPr/>
        </p:nvSpPr>
        <p:spPr>
          <a:xfrm>
            <a:off x="2407382" y="3429000"/>
            <a:ext cx="4060792"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可靠连接：三次握手</a:t>
            </a:r>
            <a:endParaRPr lang="zh-CN" altLang="en-US" sz="2800" dirty="0">
              <a:solidFill>
                <a:srgbClr val="FF0000"/>
              </a:solidFill>
              <a:latin typeface="宋体" panose="02010600030101010101" pitchFamily="2" charset="-122"/>
              <a:ea typeface="宋体" panose="02010600030101010101" pitchFamily="2" charset="-122"/>
            </a:endParaRPr>
          </a:p>
        </p:txBody>
      </p:sp>
      <p:sp>
        <p:nvSpPr>
          <p:cNvPr id="3" name="加号 2">
            <a:extLst>
              <a:ext uri="{FF2B5EF4-FFF2-40B4-BE49-F238E27FC236}">
                <a16:creationId xmlns:a16="http://schemas.microsoft.com/office/drawing/2014/main" id="{138B954D-7146-427C-8BB7-22BFCD84A8DF}"/>
              </a:ext>
            </a:extLst>
          </p:cNvPr>
          <p:cNvSpPr/>
          <p:nvPr/>
        </p:nvSpPr>
        <p:spPr>
          <a:xfrm>
            <a:off x="1463040" y="3248991"/>
            <a:ext cx="808522" cy="88323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加号 17">
            <a:extLst>
              <a:ext uri="{FF2B5EF4-FFF2-40B4-BE49-F238E27FC236}">
                <a16:creationId xmlns:a16="http://schemas.microsoft.com/office/drawing/2014/main" id="{33153C6F-8316-4A28-880C-4B1A22DCF094}"/>
              </a:ext>
            </a:extLst>
          </p:cNvPr>
          <p:cNvSpPr/>
          <p:nvPr/>
        </p:nvSpPr>
        <p:spPr>
          <a:xfrm>
            <a:off x="1463040" y="4430396"/>
            <a:ext cx="808522" cy="88323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42ECB9B2-DFF5-4958-A1FE-22BB51B2A67F}"/>
              </a:ext>
            </a:extLst>
          </p:cNvPr>
          <p:cNvSpPr txBox="1"/>
          <p:nvPr/>
        </p:nvSpPr>
        <p:spPr>
          <a:xfrm>
            <a:off x="7386320" y="3728121"/>
            <a:ext cx="2152851" cy="523220"/>
          </a:xfrm>
          <a:prstGeom prst="rect">
            <a:avLst/>
          </a:prstGeom>
          <a:solidFill>
            <a:schemeClr val="accent1">
              <a:lumMod val="60000"/>
              <a:lumOff val="40000"/>
            </a:schemeClr>
          </a:solidFill>
        </p:spPr>
        <p:txBody>
          <a:bodyPr wrap="square" rtlCol="0">
            <a:spAutoFit/>
          </a:bodyPr>
          <a:lstStyle/>
          <a:p>
            <a:pPr algn="ctr"/>
            <a:r>
              <a:rPr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TCP</a:t>
            </a: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协议</a:t>
            </a:r>
            <a:endParaRPr lang="zh-CN" altLang="en-US" sz="2800" dirty="0">
              <a:solidFill>
                <a:srgbClr val="FF000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0302850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048F59B-2C1C-4649-B6FA-9CF1D5E816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047" y="701562"/>
            <a:ext cx="9164977" cy="5040000"/>
          </a:xfrm>
          <a:prstGeom prst="rect">
            <a:avLst/>
          </a:prstGeom>
        </p:spPr>
      </p:pic>
    </p:spTree>
    <p:extLst>
      <p:ext uri="{BB962C8B-B14F-4D97-AF65-F5344CB8AC3E}">
        <p14:creationId xmlns:p14="http://schemas.microsoft.com/office/powerpoint/2010/main" val="23294207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3031F7-80AD-4BEA-8C5E-4D68B8CFB432}"/>
              </a:ext>
            </a:extLst>
          </p:cNvPr>
          <p:cNvSpPr>
            <a:spLocks noGrp="1"/>
          </p:cNvSpPr>
          <p:nvPr>
            <p:ph type="title"/>
          </p:nvPr>
        </p:nvSpPr>
        <p:spPr/>
        <p:txBody>
          <a:bodyPr/>
          <a:lstStyle/>
          <a:p>
            <a:r>
              <a:rPr lang="zh-CN" altLang="en-US" dirty="0"/>
              <a:t>转发节点的功能及类型</a:t>
            </a:r>
          </a:p>
        </p:txBody>
      </p:sp>
      <p:pic>
        <p:nvPicPr>
          <p:cNvPr id="5" name="图片 4">
            <a:extLst>
              <a:ext uri="{FF2B5EF4-FFF2-40B4-BE49-F238E27FC236}">
                <a16:creationId xmlns:a16="http://schemas.microsoft.com/office/drawing/2014/main" id="{2F9BB4C4-9988-4500-B09F-6421642B54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3699" y="1483305"/>
            <a:ext cx="8534634" cy="3240000"/>
          </a:xfrm>
          <a:prstGeom prst="rect">
            <a:avLst/>
          </a:prstGeom>
        </p:spPr>
      </p:pic>
      <p:sp>
        <p:nvSpPr>
          <p:cNvPr id="6" name="文本框 5">
            <a:extLst>
              <a:ext uri="{FF2B5EF4-FFF2-40B4-BE49-F238E27FC236}">
                <a16:creationId xmlns:a16="http://schemas.microsoft.com/office/drawing/2014/main" id="{BA3C4AE7-6259-4D5E-8F91-DC0AB490628D}"/>
              </a:ext>
            </a:extLst>
          </p:cNvPr>
          <p:cNvSpPr txBox="1"/>
          <p:nvPr/>
        </p:nvSpPr>
        <p:spPr>
          <a:xfrm flipH="1">
            <a:off x="1178652" y="4897046"/>
            <a:ext cx="10037987" cy="1569660"/>
          </a:xfrm>
          <a:prstGeom prst="rect">
            <a:avLst/>
          </a:prstGeom>
          <a:noFill/>
        </p:spPr>
        <p:txBody>
          <a:bodyPr wrap="square" rtlCol="0">
            <a:spAutoFit/>
          </a:bodyPr>
          <a:lstStyle/>
          <a:p>
            <a:pPr marL="514350" indent="-514350">
              <a:buFont typeface="+mj-ea"/>
              <a:buAutoNum type="circleNumDbPlain"/>
            </a:pPr>
            <a:r>
              <a:rPr lang="zh-CN" altLang="en-US" sz="3200" dirty="0"/>
              <a:t>啁啾中继器：最简易的转发节点，不支持</a:t>
            </a:r>
            <a:r>
              <a:rPr lang="en-US" altLang="zh-CN" sz="3200" dirty="0"/>
              <a:t>IP</a:t>
            </a:r>
            <a:r>
              <a:rPr lang="zh-CN" altLang="en-US" sz="3200" dirty="0"/>
              <a:t>协议</a:t>
            </a:r>
            <a:endParaRPr lang="en-US" altLang="zh-CN" sz="3200" dirty="0"/>
          </a:p>
          <a:p>
            <a:pPr marL="514350" indent="-514350">
              <a:buFont typeface="+mj-ea"/>
              <a:buAutoNum type="circleNumDbPlain"/>
            </a:pPr>
            <a:r>
              <a:rPr lang="zh-CN" altLang="en-US" sz="3200" dirty="0"/>
              <a:t>支持</a:t>
            </a:r>
            <a:r>
              <a:rPr lang="en-US" altLang="zh-CN" sz="3200" dirty="0"/>
              <a:t>IP</a:t>
            </a:r>
            <a:r>
              <a:rPr lang="zh-CN" altLang="en-US" sz="3200" dirty="0"/>
              <a:t>协议的转发节点</a:t>
            </a:r>
            <a:endParaRPr lang="en-US" altLang="zh-CN" sz="3200" dirty="0"/>
          </a:p>
          <a:p>
            <a:pPr marL="514350" indent="-514350">
              <a:buFont typeface="+mj-ea"/>
              <a:buAutoNum type="circleNumDbPlain"/>
            </a:pPr>
            <a:r>
              <a:rPr lang="zh-CN" altLang="en-US" sz="3200" dirty="0"/>
              <a:t>支持</a:t>
            </a:r>
            <a:r>
              <a:rPr lang="en-US" altLang="zh-CN" sz="3200" dirty="0"/>
              <a:t>IP</a:t>
            </a:r>
            <a:r>
              <a:rPr lang="zh-CN" altLang="en-US" sz="3200" dirty="0"/>
              <a:t>协议且内置发布智能体的转发节点</a:t>
            </a:r>
            <a:endParaRPr lang="en-US" altLang="zh-CN" sz="3200" dirty="0"/>
          </a:p>
        </p:txBody>
      </p:sp>
    </p:spTree>
    <p:extLst>
      <p:ext uri="{BB962C8B-B14F-4D97-AF65-F5344CB8AC3E}">
        <p14:creationId xmlns:p14="http://schemas.microsoft.com/office/powerpoint/2010/main" val="313182335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2BC1CF5-415C-4DAE-B2C2-A8BF9A1D5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5">
            <a:extLst>
              <a:ext uri="{FF2B5EF4-FFF2-40B4-BE49-F238E27FC236}">
                <a16:creationId xmlns:a16="http://schemas.microsoft.com/office/drawing/2014/main" id="{6C651D0D-A2E7-46B3-BEEA-71161FCA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6">
            <a:extLst>
              <a:ext uri="{FF2B5EF4-FFF2-40B4-BE49-F238E27FC236}">
                <a16:creationId xmlns:a16="http://schemas.microsoft.com/office/drawing/2014/main" id="{9CBEA7DB-1BAC-4A39-817B-82928B7F8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7">
            <a:extLst>
              <a:ext uri="{FF2B5EF4-FFF2-40B4-BE49-F238E27FC236}">
                <a16:creationId xmlns:a16="http://schemas.microsoft.com/office/drawing/2014/main" id="{EADF9EA0-3A2A-4F0A-9C86-FBAB53E9C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8">
            <a:extLst>
              <a:ext uri="{FF2B5EF4-FFF2-40B4-BE49-F238E27FC236}">
                <a16:creationId xmlns:a16="http://schemas.microsoft.com/office/drawing/2014/main" id="{A30A2C81-7CE8-4A85-9E15-548E7F466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258859" y="1118007"/>
            <a:ext cx="5634295"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标题 1">
            <a:extLst>
              <a:ext uri="{FF2B5EF4-FFF2-40B4-BE49-F238E27FC236}">
                <a16:creationId xmlns:a16="http://schemas.microsoft.com/office/drawing/2014/main" id="{E02C7EB4-A87D-4B94-9083-65C8CACEE1BD}"/>
              </a:ext>
            </a:extLst>
          </p:cNvPr>
          <p:cNvSpPr>
            <a:spLocks noGrp="1"/>
          </p:cNvSpPr>
          <p:nvPr>
            <p:ph type="title"/>
          </p:nvPr>
        </p:nvSpPr>
        <p:spPr>
          <a:xfrm>
            <a:off x="1570455" y="1426969"/>
            <a:ext cx="5158973" cy="3005883"/>
          </a:xfrm>
        </p:spPr>
        <p:txBody>
          <a:bodyPr vert="horz" lIns="91440" tIns="45720" rIns="91440" bIns="45720" rtlCol="0" anchor="b">
            <a:normAutofit/>
          </a:bodyPr>
          <a:lstStyle/>
          <a:p>
            <a:r>
              <a:rPr lang="en-US" altLang="zh-CN" sz="5400" kern="1200" dirty="0">
                <a:solidFill>
                  <a:srgbClr val="FFFFFF"/>
                </a:solidFill>
                <a:latin typeface="+mj-lt"/>
                <a:ea typeface="+mj-ea"/>
                <a:cs typeface="+mj-cs"/>
              </a:rPr>
              <a:t>3 </a:t>
            </a:r>
            <a:r>
              <a:rPr lang="zh-CN" altLang="en-US" sz="5400" dirty="0">
                <a:solidFill>
                  <a:srgbClr val="FFFFFF"/>
                </a:solidFill>
              </a:rPr>
              <a:t>终端管理</a:t>
            </a:r>
            <a:endParaRPr lang="zh-CN" altLang="en-US" sz="5400" kern="1200" dirty="0">
              <a:solidFill>
                <a:srgbClr val="FFFFFF"/>
              </a:solidFill>
              <a:latin typeface="+mj-lt"/>
              <a:ea typeface="+mj-ea"/>
              <a:cs typeface="+mj-cs"/>
            </a:endParaRPr>
          </a:p>
        </p:txBody>
      </p:sp>
      <p:pic>
        <p:nvPicPr>
          <p:cNvPr id="6" name="Graphic 5">
            <a:extLst>
              <a:ext uri="{FF2B5EF4-FFF2-40B4-BE49-F238E27FC236}">
                <a16:creationId xmlns:a16="http://schemas.microsoft.com/office/drawing/2014/main" id="{548DE9DB-2D8E-445B-A05E-DDB70F9C7B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26518" y="1518980"/>
            <a:ext cx="3966906" cy="3966906"/>
          </a:xfrm>
          <a:prstGeom prst="rect">
            <a:avLst/>
          </a:prstGeom>
        </p:spPr>
      </p:pic>
    </p:spTree>
    <p:extLst>
      <p:ext uri="{BB962C8B-B14F-4D97-AF65-F5344CB8AC3E}">
        <p14:creationId xmlns:p14="http://schemas.microsoft.com/office/powerpoint/2010/main" val="2818759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FCA3C7D-9CD9-4EFD-B180-419D940BDE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6497" y="624520"/>
            <a:ext cx="4366747" cy="5400000"/>
          </a:xfrm>
          <a:prstGeom prst="rect">
            <a:avLst/>
          </a:prstGeom>
        </p:spPr>
      </p:pic>
      <p:sp>
        <p:nvSpPr>
          <p:cNvPr id="4" name="文本框 3">
            <a:extLst>
              <a:ext uri="{FF2B5EF4-FFF2-40B4-BE49-F238E27FC236}">
                <a16:creationId xmlns:a16="http://schemas.microsoft.com/office/drawing/2014/main" id="{4C85FD01-B958-43B1-8213-0D50C8783342}"/>
              </a:ext>
            </a:extLst>
          </p:cNvPr>
          <p:cNvSpPr txBox="1"/>
          <p:nvPr/>
        </p:nvSpPr>
        <p:spPr>
          <a:xfrm flipH="1">
            <a:off x="6624320" y="2604165"/>
            <a:ext cx="3657600" cy="3046988"/>
          </a:xfrm>
          <a:prstGeom prst="rect">
            <a:avLst/>
          </a:prstGeom>
          <a:noFill/>
        </p:spPr>
        <p:txBody>
          <a:bodyPr wrap="square" rtlCol="0">
            <a:spAutoFit/>
          </a:bodyPr>
          <a:lstStyle/>
          <a:p>
            <a:r>
              <a:rPr lang="zh-CN" altLang="en-US" sz="3200" dirty="0"/>
              <a:t>终端汇聚</a:t>
            </a:r>
            <a:endParaRPr lang="en-US" altLang="zh-CN" sz="3200" dirty="0"/>
          </a:p>
          <a:p>
            <a:endParaRPr lang="en-US" altLang="zh-CN" sz="3200" dirty="0"/>
          </a:p>
          <a:p>
            <a:pPr marL="457200" indent="-457200">
              <a:buFont typeface="Arial" panose="020B0604020202020204" pitchFamily="34" charset="0"/>
              <a:buChar char="•"/>
            </a:pPr>
            <a:r>
              <a:rPr lang="zh-CN" altLang="en-US" sz="3200" dirty="0"/>
              <a:t>多元化连接方式</a:t>
            </a:r>
            <a:endParaRPr lang="en-US" altLang="zh-CN" sz="3200" dirty="0"/>
          </a:p>
          <a:p>
            <a:pPr marL="457200" indent="-457200">
              <a:buFont typeface="Arial" panose="020B0604020202020204" pitchFamily="34" charset="0"/>
              <a:buChar char="•"/>
            </a:pPr>
            <a:r>
              <a:rPr lang="zh-CN" altLang="en-US" sz="3200" dirty="0"/>
              <a:t>啁啾协议</a:t>
            </a:r>
            <a:endParaRPr lang="en-US" altLang="zh-CN" sz="3200" dirty="0"/>
          </a:p>
          <a:p>
            <a:pPr marL="457200" indent="-457200">
              <a:buFont typeface="Arial" panose="020B0604020202020204" pitchFamily="34" charset="0"/>
              <a:buChar char="•"/>
            </a:pPr>
            <a:r>
              <a:rPr lang="zh-CN" altLang="en-US" sz="3200" dirty="0">
                <a:solidFill>
                  <a:srgbClr val="FF0000"/>
                </a:solidFill>
              </a:rPr>
              <a:t>重复数据</a:t>
            </a:r>
            <a:endParaRPr lang="en-US" altLang="zh-CN" sz="3200" dirty="0">
              <a:solidFill>
                <a:srgbClr val="FF0000"/>
              </a:solidFill>
            </a:endParaRPr>
          </a:p>
          <a:p>
            <a:endParaRPr lang="en-US" altLang="zh-CN" sz="3200" dirty="0"/>
          </a:p>
        </p:txBody>
      </p:sp>
    </p:spTree>
    <p:extLst>
      <p:ext uri="{BB962C8B-B14F-4D97-AF65-F5344CB8AC3E}">
        <p14:creationId xmlns:p14="http://schemas.microsoft.com/office/powerpoint/2010/main" val="4864943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117A58A-0F22-4EFE-B7BD-6C7A6353BA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3838" y="339623"/>
            <a:ext cx="8426883" cy="3943553"/>
          </a:xfrm>
          <a:prstGeom prst="rect">
            <a:avLst/>
          </a:prstGeom>
        </p:spPr>
      </p:pic>
      <p:sp>
        <p:nvSpPr>
          <p:cNvPr id="4" name="文本框 3">
            <a:extLst>
              <a:ext uri="{FF2B5EF4-FFF2-40B4-BE49-F238E27FC236}">
                <a16:creationId xmlns:a16="http://schemas.microsoft.com/office/drawing/2014/main" id="{E8AF45C6-2846-44F1-9D65-0356289ED30F}"/>
              </a:ext>
            </a:extLst>
          </p:cNvPr>
          <p:cNvSpPr txBox="1"/>
          <p:nvPr/>
        </p:nvSpPr>
        <p:spPr>
          <a:xfrm flipH="1">
            <a:off x="1107440" y="4781016"/>
            <a:ext cx="9773920" cy="1569660"/>
          </a:xfrm>
          <a:prstGeom prst="rect">
            <a:avLst/>
          </a:prstGeom>
          <a:noFill/>
        </p:spPr>
        <p:txBody>
          <a:bodyPr wrap="square" rtlCol="0">
            <a:spAutoFit/>
          </a:bodyPr>
          <a:lstStyle/>
          <a:p>
            <a:pPr marL="457200" indent="-457200">
              <a:buFont typeface="Arial" panose="020B0604020202020204" pitchFamily="34" charset="0"/>
              <a:buChar char="•"/>
            </a:pPr>
            <a:r>
              <a:rPr lang="zh-CN" altLang="en-US" sz="3200" dirty="0"/>
              <a:t>裁剪：丢弃重复数据</a:t>
            </a:r>
            <a:endParaRPr lang="en-US" altLang="zh-CN" sz="3200" dirty="0"/>
          </a:p>
          <a:p>
            <a:pPr marL="457200" indent="-457200">
              <a:buFont typeface="Arial" panose="020B0604020202020204" pitchFamily="34" charset="0"/>
              <a:buChar char="•"/>
            </a:pPr>
            <a:r>
              <a:rPr lang="zh-CN" altLang="en-US" sz="3200" dirty="0"/>
              <a:t>封装：增加诸如定位、</a:t>
            </a:r>
            <a:r>
              <a:rPr lang="en-US" altLang="zh-CN" sz="3200" dirty="0"/>
              <a:t>IP</a:t>
            </a:r>
            <a:r>
              <a:rPr lang="zh-CN" altLang="en-US" sz="3200" dirty="0"/>
              <a:t>地址、</a:t>
            </a:r>
            <a:r>
              <a:rPr lang="en-US" altLang="zh-CN" sz="3200" dirty="0"/>
              <a:t>MAC</a:t>
            </a:r>
            <a:r>
              <a:rPr lang="zh-CN" altLang="en-US" sz="3200" dirty="0"/>
              <a:t>地址等信息</a:t>
            </a:r>
            <a:endParaRPr lang="en-US" altLang="zh-CN" sz="3200" dirty="0"/>
          </a:p>
          <a:p>
            <a:pPr marL="457200" indent="-457200">
              <a:buFont typeface="Arial" panose="020B0604020202020204" pitchFamily="34" charset="0"/>
              <a:buChar char="•"/>
            </a:pPr>
            <a:r>
              <a:rPr lang="zh-CN" altLang="en-US" sz="3200" dirty="0"/>
              <a:t>内置发布智能体：封装“感兴趣”的数据</a:t>
            </a:r>
            <a:endParaRPr lang="en-US" altLang="zh-CN" sz="3200" dirty="0"/>
          </a:p>
        </p:txBody>
      </p:sp>
    </p:spTree>
    <p:extLst>
      <p:ext uri="{BB962C8B-B14F-4D97-AF65-F5344CB8AC3E}">
        <p14:creationId xmlns:p14="http://schemas.microsoft.com/office/powerpoint/2010/main" val="548707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FA530C-B35D-45B2-9C4F-B5E7396D164A}"/>
              </a:ext>
            </a:extLst>
          </p:cNvPr>
          <p:cNvSpPr>
            <a:spLocks noGrp="1"/>
          </p:cNvSpPr>
          <p:nvPr>
            <p:ph type="title"/>
          </p:nvPr>
        </p:nvSpPr>
        <p:spPr/>
        <p:txBody>
          <a:bodyPr/>
          <a:lstStyle/>
          <a:p>
            <a:r>
              <a:rPr lang="zh-CN" altLang="en-US" dirty="0"/>
              <a:t>边缘隔离与保护</a:t>
            </a:r>
          </a:p>
        </p:txBody>
      </p:sp>
      <p:sp>
        <p:nvSpPr>
          <p:cNvPr id="3" name="内容占位符 2">
            <a:extLst>
              <a:ext uri="{FF2B5EF4-FFF2-40B4-BE49-F238E27FC236}">
                <a16:creationId xmlns:a16="http://schemas.microsoft.com/office/drawing/2014/main" id="{C931B089-64FD-4F58-A083-9AAA0C819BA7}"/>
              </a:ext>
            </a:extLst>
          </p:cNvPr>
          <p:cNvSpPr>
            <a:spLocks noGrp="1"/>
          </p:cNvSpPr>
          <p:nvPr>
            <p:ph idx="1"/>
          </p:nvPr>
        </p:nvSpPr>
        <p:spPr/>
        <p:txBody>
          <a:bodyPr>
            <a:normAutofit/>
          </a:bodyPr>
          <a:lstStyle/>
          <a:p>
            <a:r>
              <a:rPr lang="zh-CN" altLang="en-US" sz="3200" dirty="0"/>
              <a:t>转发节点：在啁啾子网和</a:t>
            </a:r>
            <a:r>
              <a:rPr lang="en-US" altLang="zh-CN" sz="3200" dirty="0"/>
              <a:t>IP</a:t>
            </a:r>
            <a:r>
              <a:rPr lang="zh-CN" altLang="en-US" sz="3200" dirty="0"/>
              <a:t>骨干网之间发挥桥梁作用</a:t>
            </a:r>
            <a:endParaRPr lang="en-US" altLang="zh-CN" sz="3200" dirty="0"/>
          </a:p>
          <a:p>
            <a:r>
              <a:rPr lang="zh-CN" altLang="en-US" sz="3200" dirty="0"/>
              <a:t>终端设备：在</a:t>
            </a:r>
            <a:r>
              <a:rPr lang="en-US" altLang="zh-CN" sz="3200" dirty="0"/>
              <a:t>IP</a:t>
            </a:r>
            <a:r>
              <a:rPr lang="zh-CN" altLang="en-US" sz="3200" dirty="0"/>
              <a:t>可寻址空间里是</a:t>
            </a:r>
            <a:r>
              <a:rPr lang="zh-CN" altLang="en-US" sz="3200" dirty="0">
                <a:solidFill>
                  <a:srgbClr val="FF0000"/>
                </a:solidFill>
              </a:rPr>
              <a:t>不可见</a:t>
            </a:r>
            <a:r>
              <a:rPr lang="zh-CN" altLang="en-US" sz="3200" dirty="0"/>
              <a:t>的，因而是</a:t>
            </a:r>
            <a:r>
              <a:rPr lang="zh-CN" altLang="en-US" sz="3200" dirty="0">
                <a:solidFill>
                  <a:srgbClr val="FF0000"/>
                </a:solidFill>
              </a:rPr>
              <a:t>安全</a:t>
            </a:r>
            <a:r>
              <a:rPr lang="zh-CN" altLang="en-US" sz="3200" dirty="0"/>
              <a:t>的。因此，转发节点隔离并保护了网络边缘的终端设备</a:t>
            </a:r>
            <a:endParaRPr lang="en-US" altLang="zh-CN" sz="3200" dirty="0"/>
          </a:p>
          <a:p>
            <a:r>
              <a:rPr lang="zh-CN" altLang="en-US" sz="3200" dirty="0"/>
              <a:t>转发节点必须提供</a:t>
            </a:r>
            <a:r>
              <a:rPr lang="zh-CN" altLang="en-US" sz="3200" dirty="0">
                <a:solidFill>
                  <a:srgbClr val="FF0000"/>
                </a:solidFill>
              </a:rPr>
              <a:t>本地</a:t>
            </a:r>
            <a:r>
              <a:rPr lang="zh-CN" altLang="en-US" sz="3200" dirty="0"/>
              <a:t>的控制决策功能</a:t>
            </a:r>
          </a:p>
        </p:txBody>
      </p:sp>
    </p:spTree>
    <p:extLst>
      <p:ext uri="{BB962C8B-B14F-4D97-AF65-F5344CB8AC3E}">
        <p14:creationId xmlns:p14="http://schemas.microsoft.com/office/powerpoint/2010/main" val="32067198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BAD9DC-9D68-4D16-914A-6F9B9A67FF49}"/>
              </a:ext>
            </a:extLst>
          </p:cNvPr>
          <p:cNvSpPr>
            <a:spLocks noGrp="1"/>
          </p:cNvSpPr>
          <p:nvPr>
            <p:ph type="title"/>
          </p:nvPr>
        </p:nvSpPr>
        <p:spPr/>
        <p:txBody>
          <a:bodyPr/>
          <a:lstStyle/>
          <a:p>
            <a:r>
              <a:rPr lang="zh-CN" altLang="en-US" dirty="0"/>
              <a:t>封装选择</a:t>
            </a:r>
          </a:p>
        </p:txBody>
      </p:sp>
      <p:sp>
        <p:nvSpPr>
          <p:cNvPr id="3" name="内容占位符 2">
            <a:extLst>
              <a:ext uri="{FF2B5EF4-FFF2-40B4-BE49-F238E27FC236}">
                <a16:creationId xmlns:a16="http://schemas.microsoft.com/office/drawing/2014/main" id="{1D9257BF-6177-43AD-84E8-1D049CEBC844}"/>
              </a:ext>
            </a:extLst>
          </p:cNvPr>
          <p:cNvSpPr>
            <a:spLocks noGrp="1"/>
          </p:cNvSpPr>
          <p:nvPr>
            <p:ph idx="1"/>
          </p:nvPr>
        </p:nvSpPr>
        <p:spPr>
          <a:xfrm>
            <a:off x="838200" y="1568918"/>
            <a:ext cx="10515600" cy="4608045"/>
          </a:xfrm>
        </p:spPr>
        <p:txBody>
          <a:bodyPr>
            <a:normAutofit/>
          </a:bodyPr>
          <a:lstStyle/>
          <a:p>
            <a:r>
              <a:rPr lang="zh-CN" altLang="en-US" sz="3200" dirty="0"/>
              <a:t>内置</a:t>
            </a:r>
            <a:r>
              <a:rPr lang="zh-CN" altLang="en-US" sz="3200" dirty="0">
                <a:solidFill>
                  <a:srgbClr val="FF0000"/>
                </a:solidFill>
              </a:rPr>
              <a:t>发布智能体</a:t>
            </a:r>
            <a:r>
              <a:rPr lang="zh-CN" altLang="en-US" sz="3200" dirty="0"/>
              <a:t>的转发节点：与</a:t>
            </a:r>
            <a:r>
              <a:rPr lang="zh-CN" altLang="en-US" sz="3200" dirty="0">
                <a:solidFill>
                  <a:srgbClr val="FF0000"/>
                </a:solidFill>
              </a:rPr>
              <a:t>汇聚单元</a:t>
            </a:r>
            <a:r>
              <a:rPr lang="zh-CN" altLang="en-US" sz="3200" dirty="0"/>
              <a:t>封装，例如视频监控及报警数据中，“感兴趣”的是异常数据，因而只将异常数据转发给汇聚单元</a:t>
            </a:r>
            <a:endParaRPr lang="en-US" altLang="zh-CN" sz="3200" dirty="0"/>
          </a:p>
          <a:p>
            <a:r>
              <a:rPr lang="zh-CN" altLang="en-US" sz="3200" dirty="0"/>
              <a:t>与</a:t>
            </a:r>
            <a:r>
              <a:rPr lang="zh-CN" altLang="en-US" sz="3200" dirty="0">
                <a:solidFill>
                  <a:srgbClr val="FF0000"/>
                </a:solidFill>
              </a:rPr>
              <a:t>现有组网</a:t>
            </a:r>
            <a:r>
              <a:rPr lang="zh-CN" altLang="en-US" sz="3200" dirty="0"/>
              <a:t>设施集成封装：诸如路由器、</a:t>
            </a:r>
            <a:r>
              <a:rPr lang="en-US" altLang="zh-CN" sz="3200" dirty="0" err="1"/>
              <a:t>WiFi</a:t>
            </a:r>
            <a:r>
              <a:rPr lang="zh-CN" altLang="en-US" sz="3200" dirty="0"/>
              <a:t>访问节点、局域网交换机、机顶盒等</a:t>
            </a:r>
            <a:endParaRPr lang="en-US" altLang="zh-CN" sz="3200" dirty="0"/>
          </a:p>
          <a:p>
            <a:r>
              <a:rPr lang="zh-CN" altLang="en-US" sz="3200" dirty="0"/>
              <a:t>与</a:t>
            </a:r>
            <a:r>
              <a:rPr lang="zh-CN" altLang="en-US" sz="3200" dirty="0">
                <a:solidFill>
                  <a:srgbClr val="FF0000"/>
                </a:solidFill>
              </a:rPr>
              <a:t>非传统设备</a:t>
            </a:r>
            <a:r>
              <a:rPr lang="zh-CN" altLang="en-US" sz="3200" dirty="0"/>
              <a:t>集成封装：诸如智能仪表、汽车、家用电器等</a:t>
            </a:r>
            <a:endParaRPr lang="en-US" altLang="zh-CN" sz="3200" dirty="0"/>
          </a:p>
          <a:p>
            <a:r>
              <a:rPr lang="zh-CN" altLang="en-US" sz="3200" dirty="0">
                <a:solidFill>
                  <a:srgbClr val="FF0000"/>
                </a:solidFill>
              </a:rPr>
              <a:t>纯软件</a:t>
            </a:r>
            <a:r>
              <a:rPr lang="zh-CN" altLang="en-US" sz="3200" dirty="0"/>
              <a:t>封装：诸如</a:t>
            </a:r>
            <a:r>
              <a:rPr lang="en-US" altLang="zh-CN" sz="3200" dirty="0"/>
              <a:t>PC</a:t>
            </a:r>
            <a:r>
              <a:rPr lang="zh-CN" altLang="en-US" sz="3200" dirty="0"/>
              <a:t>、智能手机上的应用程序（</a:t>
            </a:r>
            <a:r>
              <a:rPr lang="en-US" altLang="zh-CN" sz="3200" dirty="0"/>
              <a:t>e.g., </a:t>
            </a:r>
            <a:r>
              <a:rPr lang="zh-CN" altLang="en-US" sz="3200" dirty="0"/>
              <a:t>健康管理</a:t>
            </a:r>
            <a:r>
              <a:rPr lang="en-US" altLang="zh-CN" sz="3200" dirty="0"/>
              <a:t>app</a:t>
            </a:r>
            <a:r>
              <a:rPr lang="zh-CN" altLang="en-US" sz="3200" dirty="0"/>
              <a:t>）</a:t>
            </a:r>
          </a:p>
        </p:txBody>
      </p:sp>
    </p:spTree>
    <p:extLst>
      <p:ext uri="{BB962C8B-B14F-4D97-AF65-F5344CB8AC3E}">
        <p14:creationId xmlns:p14="http://schemas.microsoft.com/office/powerpoint/2010/main" val="2633571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图片 2">
            <a:extLst>
              <a:ext uri="{FF2B5EF4-FFF2-40B4-BE49-F238E27FC236}">
                <a16:creationId xmlns:a16="http://schemas.microsoft.com/office/drawing/2014/main" id="{D9CB73BB-3397-457A-AAF9-707A26FB7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893571"/>
            <a:ext cx="10905066" cy="5070856"/>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71295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标题 1">
            <a:extLst>
              <a:ext uri="{FF2B5EF4-FFF2-40B4-BE49-F238E27FC236}">
                <a16:creationId xmlns:a16="http://schemas.microsoft.com/office/drawing/2014/main" id="{E02C7EB4-A87D-4B94-9083-65C8CACEE1BD}"/>
              </a:ext>
            </a:extLst>
          </p:cNvPr>
          <p:cNvSpPr>
            <a:spLocks noGrp="1"/>
          </p:cNvSpPr>
          <p:nvPr>
            <p:ph type="title"/>
          </p:nvPr>
        </p:nvSpPr>
        <p:spPr>
          <a:xfrm>
            <a:off x="874815" y="2092960"/>
            <a:ext cx="6409905" cy="1777758"/>
          </a:xfrm>
        </p:spPr>
        <p:txBody>
          <a:bodyPr vert="horz" lIns="91440" tIns="45720" rIns="91440" bIns="45720" rtlCol="0" anchor="b">
            <a:normAutofit/>
          </a:bodyPr>
          <a:lstStyle/>
          <a:p>
            <a:pPr algn="ctr"/>
            <a:r>
              <a:rPr lang="zh-CN" altLang="en-US" dirty="0"/>
              <a:t>四</a:t>
            </a:r>
            <a:r>
              <a:rPr lang="zh-CN" altLang="en-US" kern="1200" dirty="0">
                <a:solidFill>
                  <a:schemeClr val="tx1"/>
                </a:solidFill>
                <a:latin typeface="+mj-lt"/>
                <a:ea typeface="+mj-ea"/>
                <a:cs typeface="+mj-cs"/>
              </a:rPr>
              <a:t>、聚沙成塔 创造智慧</a:t>
            </a:r>
          </a:p>
        </p:txBody>
      </p:sp>
      <p:sp>
        <p:nvSpPr>
          <p:cNvPr id="11" name="Freeform: Shape 10">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Graphic 5">
            <a:extLst>
              <a:ext uri="{FF2B5EF4-FFF2-40B4-BE49-F238E27FC236}">
                <a16:creationId xmlns:a16="http://schemas.microsoft.com/office/drawing/2014/main" id="{548DE9DB-2D8E-445B-A05E-DDB70F9C7B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93046" y="1209578"/>
            <a:ext cx="4055897" cy="4055897"/>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15" name="Freeform: Shape 14">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3838020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9F7F53-E888-4A1D-8629-5D065ECCAB6E}"/>
              </a:ext>
            </a:extLst>
          </p:cNvPr>
          <p:cNvSpPr>
            <a:spLocks noGrp="1"/>
          </p:cNvSpPr>
          <p:nvPr>
            <p:ph type="title"/>
          </p:nvPr>
        </p:nvSpPr>
        <p:spPr/>
        <p:txBody>
          <a:bodyPr/>
          <a:lstStyle/>
          <a:p>
            <a:r>
              <a:rPr lang="zh-CN" altLang="en-US" dirty="0"/>
              <a:t>教学内容</a:t>
            </a:r>
          </a:p>
        </p:txBody>
      </p:sp>
      <p:sp>
        <p:nvSpPr>
          <p:cNvPr id="3" name="内容占位符 2">
            <a:extLst>
              <a:ext uri="{FF2B5EF4-FFF2-40B4-BE49-F238E27FC236}">
                <a16:creationId xmlns:a16="http://schemas.microsoft.com/office/drawing/2014/main" id="{A77EB807-F267-4108-ACF8-EA38B6FC7CE4}"/>
              </a:ext>
            </a:extLst>
          </p:cNvPr>
          <p:cNvSpPr>
            <a:spLocks noGrp="1"/>
          </p:cNvSpPr>
          <p:nvPr>
            <p:ph idx="1"/>
          </p:nvPr>
        </p:nvSpPr>
        <p:spPr/>
        <p:txBody>
          <a:bodyPr>
            <a:normAutofit/>
          </a:bodyPr>
          <a:lstStyle/>
          <a:p>
            <a:pPr marL="514350" indent="-514350">
              <a:buFont typeface="+mj-lt"/>
              <a:buAutoNum type="arabicPeriod"/>
            </a:pPr>
            <a:r>
              <a:rPr lang="zh-CN" altLang="en-US" sz="3200" dirty="0"/>
              <a:t>汇聚单元概述</a:t>
            </a:r>
            <a:endParaRPr lang="en-US" altLang="zh-CN" sz="3200" dirty="0"/>
          </a:p>
          <a:p>
            <a:pPr marL="514350" indent="-514350">
              <a:buFont typeface="+mj-lt"/>
              <a:buAutoNum type="arabicPeriod"/>
            </a:pPr>
            <a:r>
              <a:rPr lang="zh-CN" altLang="en-US" sz="3200" dirty="0"/>
              <a:t>过滤网关</a:t>
            </a:r>
            <a:endParaRPr lang="en-US" altLang="zh-CN" sz="3200" dirty="0"/>
          </a:p>
          <a:p>
            <a:pPr marL="514350" indent="-514350">
              <a:buFont typeface="+mj-lt"/>
              <a:buAutoNum type="arabicPeriod"/>
            </a:pPr>
            <a:r>
              <a:rPr lang="zh-CN" altLang="en-US" sz="3200" dirty="0"/>
              <a:t>分析与控制</a:t>
            </a:r>
          </a:p>
        </p:txBody>
      </p:sp>
    </p:spTree>
    <p:extLst>
      <p:ext uri="{BB962C8B-B14F-4D97-AF65-F5344CB8AC3E}">
        <p14:creationId xmlns:p14="http://schemas.microsoft.com/office/powerpoint/2010/main" val="243632682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264</TotalTime>
  <Words>5355</Words>
  <Application>Microsoft Office PowerPoint</Application>
  <PresentationFormat>宽屏</PresentationFormat>
  <Paragraphs>549</Paragraphs>
  <Slides>145</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145</vt:i4>
      </vt:variant>
    </vt:vector>
  </HeadingPairs>
  <TitlesOfParts>
    <vt:vector size="154" baseType="lpstr">
      <vt:lpstr>等线</vt:lpstr>
      <vt:lpstr>等线 Light</vt:lpstr>
      <vt:lpstr>楷体</vt:lpstr>
      <vt:lpstr>宋体</vt:lpstr>
      <vt:lpstr>Arial</vt:lpstr>
      <vt:lpstr>Calibri</vt:lpstr>
      <vt:lpstr>Times New Roman</vt:lpstr>
      <vt:lpstr>Wingdings</vt:lpstr>
      <vt:lpstr>Office 主题​​</vt:lpstr>
      <vt:lpstr>网络设计与应用（二）： 物联网：结构与应用</vt:lpstr>
      <vt:lpstr>教学内容</vt:lpstr>
      <vt:lpstr>一、物联网—另辟蹊径</vt:lpstr>
      <vt:lpstr>教学内容</vt:lpstr>
      <vt:lpstr>1 互联网协议回顾</vt:lpstr>
      <vt:lpstr>PowerPoint 演示文稿</vt:lpstr>
      <vt:lpstr>链路层</vt:lpstr>
      <vt:lpstr>网络层</vt:lpstr>
      <vt:lpstr>传输层</vt:lpstr>
      <vt:lpstr>互联网TCP/IP协议</vt:lpstr>
      <vt:lpstr>技术发展</vt:lpstr>
      <vt:lpstr>2 物联网：特征与挑战</vt:lpstr>
      <vt:lpstr>PowerPoint 演示文稿</vt:lpstr>
      <vt:lpstr>PowerPoint 演示文稿</vt:lpstr>
      <vt:lpstr>PowerPoint 演示文稿</vt:lpstr>
      <vt:lpstr>PowerPoint 演示文稿</vt:lpstr>
      <vt:lpstr>物联网终端设备</vt:lpstr>
      <vt:lpstr>海量设备的挑战</vt:lpstr>
      <vt:lpstr>通信需求</vt:lpstr>
      <vt:lpstr>PowerPoint 演示文稿</vt:lpstr>
      <vt:lpstr>PowerPoint 演示文稿</vt:lpstr>
      <vt:lpstr>PowerPoint 演示文稿</vt:lpstr>
      <vt:lpstr>3 物联网经济与技术思考</vt:lpstr>
      <vt:lpstr>经济因素：成本考虑</vt:lpstr>
      <vt:lpstr>PowerPoint 演示文稿</vt:lpstr>
      <vt:lpstr>4 物联网如何走出困境</vt:lpstr>
      <vt:lpstr>核心议题</vt:lpstr>
      <vt:lpstr>如何走出困境？</vt:lpstr>
      <vt:lpstr>个体自治</vt:lpstr>
      <vt:lpstr>亲缘社区</vt:lpstr>
      <vt:lpstr>“面向接收者”的传播模式</vt:lpstr>
      <vt:lpstr>连接/传播模式</vt:lpstr>
      <vt:lpstr>5 物联网三层架构</vt:lpstr>
      <vt:lpstr>三层架构</vt:lpstr>
      <vt:lpstr>PowerPoint 演示文稿</vt:lpstr>
      <vt:lpstr>转发节点</vt:lpstr>
      <vt:lpstr>汇聚单元</vt:lpstr>
      <vt:lpstr>其它业务</vt:lpstr>
      <vt:lpstr>二、边缘效应</vt:lpstr>
      <vt:lpstr>教学内容</vt:lpstr>
      <vt:lpstr>1 设计理念</vt:lpstr>
      <vt:lpstr>PowerPoint 演示文稿</vt:lpstr>
      <vt:lpstr>边缘结构的复杂性</vt:lpstr>
      <vt:lpstr>PowerPoint 演示文稿</vt:lpstr>
      <vt:lpstr>边缘驱动变革</vt:lpstr>
      <vt:lpstr>PowerPoint 演示文稿</vt:lpstr>
      <vt:lpstr>物联网结构设计理念</vt:lpstr>
      <vt:lpstr>2 啁啾信号</vt:lpstr>
      <vt:lpstr>啁啾</vt:lpstr>
      <vt:lpstr>IPv6为何不适合物联网</vt:lpstr>
      <vt:lpstr>PowerPoint 演示文稿</vt:lpstr>
      <vt:lpstr>数据包设计</vt:lpstr>
      <vt:lpstr>啁啾信号的特性</vt:lpstr>
      <vt:lpstr>PowerPoint 演示文稿</vt:lpstr>
      <vt:lpstr>发布/订阅模式与指向箭头</vt:lpstr>
      <vt:lpstr>轻量级与一次性</vt:lpstr>
      <vt:lpstr>PowerPoint 演示文稿</vt:lpstr>
      <vt:lpstr>3 局部超配置</vt:lpstr>
      <vt:lpstr>如何有效？</vt:lpstr>
      <vt:lpstr>局部超配置模式</vt:lpstr>
      <vt:lpstr>以数量保证可靠性</vt:lpstr>
      <vt:lpstr>超配置的成本</vt:lpstr>
      <vt:lpstr>终端设备成本</vt:lpstr>
      <vt:lpstr>简易功能</vt:lpstr>
      <vt:lpstr>双向收发功能</vt:lpstr>
      <vt:lpstr>通信资源成本：数据量</vt:lpstr>
      <vt:lpstr>信道传输</vt:lpstr>
      <vt:lpstr>通信资源成本：信道及容量</vt:lpstr>
      <vt:lpstr>PowerPoint 演示文稿</vt:lpstr>
      <vt:lpstr>4 终端自治</vt:lpstr>
      <vt:lpstr>终端自治</vt:lpstr>
      <vt:lpstr>无人值守</vt:lpstr>
      <vt:lpstr>PowerPoint 演示文稿</vt:lpstr>
      <vt:lpstr>三、构建互联</vt:lpstr>
      <vt:lpstr>教学内容</vt:lpstr>
      <vt:lpstr>1 组网功能</vt:lpstr>
      <vt:lpstr>组网功能</vt:lpstr>
      <vt:lpstr>PowerPoint 演示文稿</vt:lpstr>
      <vt:lpstr>树木结构</vt:lpstr>
      <vt:lpstr>组网过程</vt:lpstr>
      <vt:lpstr>通往汇聚单元</vt:lpstr>
      <vt:lpstr>PowerPoint 演示文稿</vt:lpstr>
      <vt:lpstr>路径选择</vt:lpstr>
      <vt:lpstr>PowerPoint 演示文稿</vt:lpstr>
      <vt:lpstr>路径更新</vt:lpstr>
      <vt:lpstr>PowerPoint 演示文稿</vt:lpstr>
      <vt:lpstr>2 发布智能体</vt:lpstr>
      <vt:lpstr>创建“亲缘社区”</vt:lpstr>
      <vt:lpstr>内置发布智能体</vt:lpstr>
      <vt:lpstr>PowerPoint 演示文稿</vt:lpstr>
      <vt:lpstr>转发节点的功能及类型</vt:lpstr>
      <vt:lpstr>3 终端管理</vt:lpstr>
      <vt:lpstr>PowerPoint 演示文稿</vt:lpstr>
      <vt:lpstr>PowerPoint 演示文稿</vt:lpstr>
      <vt:lpstr>边缘隔离与保护</vt:lpstr>
      <vt:lpstr>封装选择</vt:lpstr>
      <vt:lpstr>PowerPoint 演示文稿</vt:lpstr>
      <vt:lpstr>四、聚沙成塔 创造智慧</vt:lpstr>
      <vt:lpstr>教学内容</vt:lpstr>
      <vt:lpstr>1 汇聚单元概述</vt:lpstr>
      <vt:lpstr>汇聚单元</vt:lpstr>
      <vt:lpstr>PowerPoint 演示文稿</vt:lpstr>
      <vt:lpstr>汇聚单元的输出</vt:lpstr>
      <vt:lpstr>PowerPoint 演示文稿</vt:lpstr>
      <vt:lpstr>2 过滤网关</vt:lpstr>
      <vt:lpstr>处理器瓶颈</vt:lpstr>
      <vt:lpstr>PowerPoint 演示文稿</vt:lpstr>
      <vt:lpstr>过滤网关</vt:lpstr>
      <vt:lpstr>PowerPoint 演示文稿</vt:lpstr>
      <vt:lpstr>3 分析与控制</vt:lpstr>
      <vt:lpstr>人类决策 vs 人工智能</vt:lpstr>
      <vt:lpstr>PowerPoint 演示文稿</vt:lpstr>
      <vt:lpstr>PowerPoint 演示文稿</vt:lpstr>
      <vt:lpstr>控制</vt:lpstr>
      <vt:lpstr>PowerPoint 演示文稿</vt:lpstr>
      <vt:lpstr>PowerPoint 演示文稿</vt:lpstr>
      <vt:lpstr>PowerPoint 演示文稿</vt:lpstr>
      <vt:lpstr>五、架构与应用</vt:lpstr>
      <vt:lpstr>教学内容</vt:lpstr>
      <vt:lpstr>1 物联网架构与应用回顾</vt:lpstr>
      <vt:lpstr>物联网应用框架</vt:lpstr>
      <vt:lpstr>信息流动</vt:lpstr>
      <vt:lpstr>网络接入</vt:lpstr>
      <vt:lpstr>智能控制</vt:lpstr>
      <vt:lpstr>设备部署</vt:lpstr>
      <vt:lpstr>PowerPoint 演示文稿</vt:lpstr>
      <vt:lpstr>物联网应用的重要议题</vt:lpstr>
      <vt:lpstr>2 IT生产率悖论</vt:lpstr>
      <vt:lpstr>IT生产率悖论</vt:lpstr>
      <vt:lpstr>IT能否产生价值？</vt:lpstr>
      <vt:lpstr>信息系统如何发挥作用</vt:lpstr>
      <vt:lpstr>生产率悖论的解释</vt:lpstr>
      <vt:lpstr>医疗信息化如何发挥价值</vt:lpstr>
      <vt:lpstr>3 物联网与信息不对称</vt:lpstr>
      <vt:lpstr>物联网与食品追溯</vt:lpstr>
      <vt:lpstr>基本经济学假设</vt:lpstr>
      <vt:lpstr>信息不对称理论</vt:lpstr>
      <vt:lpstr>商业医疗保险案例</vt:lpstr>
      <vt:lpstr>逆向选择（adverse selection）</vt:lpstr>
      <vt:lpstr>道德风险（moral hazard）</vt:lpstr>
      <vt:lpstr>道德风险（moral hazard）</vt:lpstr>
      <vt:lpstr>信息不对称</vt:lpstr>
      <vt:lpstr>信号理论（signaling theory）</vt:lpstr>
      <vt:lpstr>学历与就业市场</vt:lpstr>
      <vt:lpstr>讨论</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网络设计与应用（二）： 物联网：结构与应用</dc:title>
  <dc:creator>wuhsiang</dc:creator>
  <cp:lastModifiedBy>wuhsiang</cp:lastModifiedBy>
  <cp:revision>75</cp:revision>
  <dcterms:created xsi:type="dcterms:W3CDTF">2020-04-28T22:37:28Z</dcterms:created>
  <dcterms:modified xsi:type="dcterms:W3CDTF">2020-05-06T01:25:48Z</dcterms:modified>
</cp:coreProperties>
</file>